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5" r:id="rId3"/>
    <p:sldId id="257" r:id="rId4"/>
    <p:sldId id="276" r:id="rId5"/>
    <p:sldId id="277" r:id="rId6"/>
    <p:sldId id="280" r:id="rId7"/>
    <p:sldId id="281" r:id="rId8"/>
    <p:sldId id="282" r:id="rId9"/>
    <p:sldId id="283" r:id="rId10"/>
    <p:sldId id="265" r:id="rId11"/>
    <p:sldId id="284" r:id="rId12"/>
    <p:sldId id="272" r:id="rId13"/>
    <p:sldId id="286" r:id="rId14"/>
    <p:sldId id="288" r:id="rId15"/>
    <p:sldId id="289" r:id="rId16"/>
    <p:sldId id="290" r:id="rId17"/>
    <p:sldId id="291" r:id="rId18"/>
    <p:sldId id="26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98" autoAdjust="0"/>
  </p:normalViewPr>
  <p:slideViewPr>
    <p:cSldViewPr>
      <p:cViewPr varScale="1">
        <p:scale>
          <a:sx n="73" d="100"/>
          <a:sy n="73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3640326-EB9F-42BC-8A90-34E60CB4B030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E41F214-A404-446A-B859-A3397C982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93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31747B-95F9-4F72-9479-AD265C0A09E0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DEC97C8-973E-4890-BAE8-C9A1195A9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91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7D5811-4A65-411F-810D-6A791EFC2E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77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7D59E5-F31B-44DB-9B07-645AC9A6CFC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60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3D9D5-D9E4-47AE-BDEF-9ECC0CE50EE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27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3D9D5-D9E4-47AE-BDEF-9ECC0CE50EE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81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3D9D5-D9E4-47AE-BDEF-9ECC0CE50EE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2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2F5C56-6A4C-4ED7-997A-7A0185338638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9B82C5-63DF-456A-97B2-C25D84732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27694-6F55-44CE-9CB8-F096A3424975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1B3E5-0BF5-4695-9110-E6A55C176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B5BB4-7D3D-43A8-83B1-EBF776CD8653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4D0BA-DA36-4596-98F4-E09D487B4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A1FBF-3A1F-45D6-A903-E458420C347D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D7657-639E-4A40-8D2B-69DFBF3CD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E516A50-4D95-4A26-92C4-F95463FDA9CB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A4FDF0-9C0F-41C1-AF07-EFADF2F7E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DD6482-8CF0-4AE7-9072-5A0A20CC98DC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76F229-254C-4452-AEEF-1C954FF9B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05EFD2-B764-4A19-9347-7754EE26717E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72535E-F37D-4DB5-A077-E51DDAD59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45199-3E68-4134-A23E-B228A38636A8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B6206-2E92-45CE-A5BA-445C430CB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8E41FA-941C-4002-925E-84661A67CE08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FE9FC1-A688-49D8-98B2-EF7A63DB8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07C4D-400D-4A03-90A1-7C9E2ED6C497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D0510-69B9-46EB-8CAD-154E2CBE7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10E632-8D1B-4E3A-9698-C0DD1A673D60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ABABCD-A053-49CC-99B8-93A4AF802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DEE15E0-B595-4524-97B9-F116B7F71BA6}" type="datetimeFigureOut">
              <a:rPr lang="en-US"/>
              <a:pPr>
                <a:defRPr/>
              </a:pPr>
              <a:t>10/17/2014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D6680480-B6D9-4A85-8B52-4FF7985E3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78" r:id="rId2"/>
    <p:sldLayoutId id="2147483684" r:id="rId3"/>
    <p:sldLayoutId id="2147483685" r:id="rId4"/>
    <p:sldLayoutId id="2147483686" r:id="rId5"/>
    <p:sldLayoutId id="2147483679" r:id="rId6"/>
    <p:sldLayoutId id="2147483687" r:id="rId7"/>
    <p:sldLayoutId id="2147483680" r:id="rId8"/>
    <p:sldLayoutId id="2147483688" r:id="rId9"/>
    <p:sldLayoutId id="2147483681" r:id="rId10"/>
    <p:sldLayoutId id="214748368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lastic.com/parentorder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5" descr="cheetah pa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9275" y="204029"/>
            <a:ext cx="8826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447800" y="914400"/>
            <a:ext cx="66287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Berlin Sans FB Demi" pitchFamily="34" charset="0"/>
              </a:rPr>
              <a:t>Back To School Night</a:t>
            </a:r>
            <a:endParaRPr lang="en-US" sz="5400" dirty="0"/>
          </a:p>
        </p:txBody>
      </p:sp>
      <p:pic>
        <p:nvPicPr>
          <p:cNvPr id="6" name="Picture 3" descr="http://www.citydirt.net/Black_Panther_on_mud_hi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813149"/>
            <a:ext cx="2614613" cy="310906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-228600" y="5029200"/>
            <a:ext cx="9144000" cy="1371600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MRS. Gutierrez’s </a:t>
            </a:r>
          </a:p>
          <a:p>
            <a:pPr algn="ctr"/>
            <a:r>
              <a:rPr lang="en-US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FOURTH GRADE CLASSROOM</a:t>
            </a:r>
            <a:endParaRPr lang="en-US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heetah pa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8600" y="5486400"/>
            <a:ext cx="8826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228600"/>
            <a:ext cx="91440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Behavior Expectations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920586"/>
              </p:ext>
            </p:extLst>
          </p:nvPr>
        </p:nvGraphicFramePr>
        <p:xfrm>
          <a:off x="3756838" y="1336596"/>
          <a:ext cx="4084835" cy="5286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Acrobat Document" r:id="rId4" imgW="5829194" imgH="7543564" progId="Acrobat.Document.11">
                  <p:embed/>
                </p:oleObj>
              </mc:Choice>
              <mc:Fallback>
                <p:oleObj name="Acrobat Document" r:id="rId4" imgW="5829194" imgH="7543564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56838" y="1336596"/>
                        <a:ext cx="4084835" cy="5286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1322741"/>
            <a:ext cx="3048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Love and Logic Classroom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Students will have a reminder of our grade level and class expectations</a:t>
            </a:r>
            <a:br>
              <a:rPr lang="en-US" dirty="0" smtClean="0"/>
            </a:br>
            <a:r>
              <a:rPr lang="en-US" dirty="0" smtClean="0"/>
              <a:t>* Students will then develop a plan of action to avoid the behavior – this is done privately with the teacher.</a:t>
            </a:r>
            <a:br>
              <a:rPr lang="en-US" dirty="0" smtClean="0"/>
            </a:br>
            <a:r>
              <a:rPr lang="en-US" dirty="0" smtClean="0"/>
              <a:t>* If behavior persist the parent will be contacted through the communication folder.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Students will then reflect on their plan at home and decide what will be different tomorrow.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9154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Homework  Policy  </a:t>
            </a:r>
            <a:endParaRPr lang="en-US" sz="4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 w="98425">
            <a:gradFill flip="none" rotWithShape="1">
              <a:gsLst>
                <a:gs pos="0">
                  <a:schemeClr val="accent1"/>
                </a:gs>
                <a:gs pos="39999">
                  <a:schemeClr val="accent1">
                    <a:lumMod val="60000"/>
                    <a:lumOff val="40000"/>
                  </a:schemeClr>
                </a:gs>
                <a:gs pos="70000">
                  <a:schemeClr val="tx2">
                    <a:alpha val="2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7"/>
          <p:cNvSpPr txBox="1">
            <a:spLocks/>
          </p:cNvSpPr>
          <p:nvPr/>
        </p:nvSpPr>
        <p:spPr>
          <a:xfrm>
            <a:off x="228600" y="914400"/>
            <a:ext cx="8458200" cy="541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buNone/>
            </a:pPr>
            <a:endParaRPr lang="en-US" sz="1100" dirty="0" smtClean="0"/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en-US" sz="2000" dirty="0" smtClean="0"/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000" dirty="0" smtClean="0"/>
              <a:t>Homework is given most every day Monday through Thursday.</a:t>
            </a:r>
          </a:p>
          <a:p>
            <a:pPr marL="365760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000" dirty="0" smtClean="0"/>
              <a:t>The homework policy for Loudoun County Schools is that a fourth grader have no more than one hour of homework a night.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homework is not completed or left at home, a student will lose</a:t>
            </a:r>
            <a:r>
              <a:rPr kumimoji="0" lang="en-US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 panther paw and a notice will be stapled to their agenda for you to sign. PLEASE initial their agenda each night after  your child completes their homework.</a:t>
            </a:r>
            <a:endParaRPr kumimoji="0" lang="en-US" sz="21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100" dirty="0" smtClean="0"/>
              <a:t>If assigned homework is taking more than an hour a night, please contact me so we can solve this problem.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100" dirty="0" smtClean="0"/>
              <a:t>If a question arises on homework that you or your student are unable to answer, have your student put a question mark next to that particular question and put your initials next to it.  We will go over it in class.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C:\Documents and Settings\jshepherd\Local Settings\Temporary Internet Files\Content.IE5\0I6ZU6BW\MCj044152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0"/>
            <a:ext cx="1720850" cy="1470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3052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Grading &amp; Report Cards</a:t>
            </a:r>
            <a:endParaRPr lang="en-US" sz="6600" dirty="0">
              <a:ln w="10160">
                <a:solidFill>
                  <a:schemeClr val="tx1"/>
                </a:solidFill>
                <a:prstDash val="solid"/>
              </a:ln>
              <a:solidFill>
                <a:schemeClr val="tx1">
                  <a:lumMod val="6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600" y="1143000"/>
            <a:ext cx="7620000" cy="5486400"/>
            <a:chOff x="609600" y="609600"/>
            <a:chExt cx="7620000" cy="5486400"/>
          </a:xfrm>
        </p:grpSpPr>
        <p:sp>
          <p:nvSpPr>
            <p:cNvPr id="4" name="Isosceles Triangle 3"/>
            <p:cNvSpPr/>
            <p:nvPr/>
          </p:nvSpPr>
          <p:spPr>
            <a:xfrm>
              <a:off x="609600" y="609600"/>
              <a:ext cx="7620000" cy="5486400"/>
            </a:xfrm>
            <a:prstGeom prst="triangle">
              <a:avLst/>
            </a:prstGeom>
            <a:solidFill>
              <a:srgbClr val="F3800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1066800" y="609600"/>
              <a:ext cx="6705600" cy="4800600"/>
            </a:xfrm>
            <a:prstGeom prst="triangle">
              <a:avLst/>
            </a:prstGeom>
            <a:solidFill>
              <a:srgbClr val="56D44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1981200" y="609600"/>
              <a:ext cx="4876800" cy="3505200"/>
            </a:xfrm>
            <a:prstGeom prst="triangl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/>
            <p:cNvSpPr/>
            <p:nvPr/>
          </p:nvSpPr>
          <p:spPr>
            <a:xfrm>
              <a:off x="3733800" y="609600"/>
              <a:ext cx="1371600" cy="990600"/>
            </a:xfrm>
            <a:prstGeom prst="triangle">
              <a:avLst/>
            </a:prstGeom>
            <a:solidFill>
              <a:srgbClr val="298FE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/>
          <p:cNvSpPr/>
          <p:nvPr/>
        </p:nvSpPr>
        <p:spPr>
          <a:xfrm>
            <a:off x="5029200" y="1447800"/>
            <a:ext cx="32004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2400" u="sng" dirty="0" smtClean="0"/>
              <a:t>E</a:t>
            </a:r>
            <a:r>
              <a:rPr lang="en-US" sz="2400" dirty="0" smtClean="0"/>
              <a:t>xceeds  </a:t>
            </a:r>
          </a:p>
          <a:p>
            <a:pPr algn="ctr">
              <a:spcAft>
                <a:spcPts val="1800"/>
              </a:spcAft>
            </a:pPr>
            <a:r>
              <a:rPr lang="en-US" sz="1400" dirty="0" smtClean="0"/>
              <a:t>More Complex Concepts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3200" y="2895600"/>
            <a:ext cx="36576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3</a:t>
            </a:r>
            <a:r>
              <a:rPr lang="en-US" sz="3200" dirty="0" smtClean="0">
                <a:solidFill>
                  <a:schemeClr val="bg1"/>
                </a:solidFill>
              </a:rPr>
              <a:t> – Learning Target</a:t>
            </a:r>
          </a:p>
          <a:p>
            <a:pPr algn="ctr"/>
            <a:r>
              <a:rPr lang="en-US" sz="3000" u="sng" dirty="0" smtClean="0">
                <a:solidFill>
                  <a:schemeClr val="bg1"/>
                </a:solidFill>
              </a:rPr>
              <a:t>M</a:t>
            </a:r>
            <a:r>
              <a:rPr lang="en-US" sz="3000" dirty="0" smtClean="0">
                <a:solidFill>
                  <a:schemeClr val="bg1"/>
                </a:solidFill>
              </a:rPr>
              <a:t>eets the Standard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4724400"/>
            <a:ext cx="571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 – Simpler Concepts, </a:t>
            </a:r>
            <a:r>
              <a:rPr lang="en-US" sz="3200" u="sng" dirty="0" smtClean="0">
                <a:solidFill>
                  <a:schemeClr val="bg1"/>
                </a:solidFill>
              </a:rPr>
              <a:t>P</a:t>
            </a:r>
            <a:r>
              <a:rPr lang="en-US" sz="3200" dirty="0" smtClean="0">
                <a:solidFill>
                  <a:schemeClr val="bg1"/>
                </a:solidFill>
              </a:rPr>
              <a:t>rogressing Toward Standard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6019800"/>
            <a:ext cx="708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</a:t>
            </a:r>
            <a:r>
              <a:rPr lang="en-US" sz="3200" dirty="0" smtClean="0">
                <a:solidFill>
                  <a:schemeClr val="bg1"/>
                </a:solidFill>
              </a:rPr>
              <a:t> – </a:t>
            </a:r>
            <a:r>
              <a:rPr lang="en-US" sz="3200" u="sng" dirty="0" smtClean="0">
                <a:solidFill>
                  <a:schemeClr val="bg1"/>
                </a:solidFill>
              </a:rPr>
              <a:t>B</a:t>
            </a:r>
            <a:r>
              <a:rPr lang="en-US" sz="3200" dirty="0" smtClean="0">
                <a:solidFill>
                  <a:schemeClr val="bg1"/>
                </a:solidFill>
              </a:rPr>
              <a:t>uilding Blocks, Below Standard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91000" y="1524000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4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00600" y="1752600"/>
            <a:ext cx="990600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Reading 20 minutes each night…</a:t>
            </a:r>
            <a:endParaRPr lang="en-US" dirty="0"/>
          </a:p>
        </p:txBody>
      </p:sp>
      <p:pic>
        <p:nvPicPr>
          <p:cNvPr id="6" name="Content Placeholder 5" descr="Read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201205"/>
            <a:ext cx="4191000" cy="5594409"/>
          </a:xfrm>
        </p:spPr>
      </p:pic>
    </p:spTree>
    <p:extLst>
      <p:ext uri="{BB962C8B-B14F-4D97-AF65-F5344CB8AC3E}">
        <p14:creationId xmlns:p14="http://schemas.microsoft.com/office/powerpoint/2010/main" val="8525267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txBody>
          <a:bodyPr/>
          <a:lstStyle/>
          <a:p>
            <a:r>
              <a:rPr lang="en-US" dirty="0" smtClean="0"/>
              <a:t>Another way of looking at it… </a:t>
            </a:r>
            <a:endParaRPr lang="en-US" dirty="0"/>
          </a:p>
        </p:txBody>
      </p:sp>
      <p:pic>
        <p:nvPicPr>
          <p:cNvPr id="66563" name="Picture 3" descr="L:\data_files\LCPS &amp; Classroom Stuff\Hamburger Rubr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90600"/>
            <a:ext cx="7086600" cy="5399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4141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Grading Policies &amp; Procedures</a:t>
            </a:r>
            <a:endParaRPr lang="en-US" sz="4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524000"/>
            <a:ext cx="9144000" cy="1588"/>
          </a:xfrm>
          <a:prstGeom prst="line">
            <a:avLst/>
          </a:prstGeom>
          <a:ln w="98425">
            <a:gradFill flip="none" rotWithShape="1">
              <a:gsLst>
                <a:gs pos="0">
                  <a:schemeClr val="accent1"/>
                </a:gs>
                <a:gs pos="39999">
                  <a:schemeClr val="accent1">
                    <a:lumMod val="60000"/>
                    <a:lumOff val="40000"/>
                  </a:schemeClr>
                </a:gs>
                <a:gs pos="70000">
                  <a:schemeClr val="tx2">
                    <a:alpha val="2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400" y="1524000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Students will receive </a:t>
            </a:r>
            <a:r>
              <a:rPr lang="en-US" u="sng" dirty="0" smtClean="0"/>
              <a:t>letter grades and number grades</a:t>
            </a:r>
            <a:r>
              <a:rPr lang="en-US" dirty="0" smtClean="0"/>
              <a:t> on each graded assignment.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Students will be receiving effort grades in all subject areas.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90331" y="2711946"/>
            <a:ext cx="8763000" cy="3730050"/>
            <a:chOff x="381000" y="2590800"/>
            <a:chExt cx="8763000" cy="3730050"/>
          </a:xfrm>
        </p:grpSpPr>
        <p:sp>
          <p:nvSpPr>
            <p:cNvPr id="8" name="Rectangle 7"/>
            <p:cNvSpPr/>
            <p:nvPr/>
          </p:nvSpPr>
          <p:spPr>
            <a:xfrm>
              <a:off x="381000" y="2590800"/>
              <a:ext cx="4572000" cy="21236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buNone/>
              </a:pPr>
              <a:r>
                <a:rPr lang="en-US" sz="2200" b="1" dirty="0" smtClean="0"/>
                <a:t>Grading Key:</a:t>
              </a:r>
            </a:p>
            <a:p>
              <a:pPr>
                <a:buNone/>
              </a:pPr>
              <a:r>
                <a:rPr lang="en-US" sz="2200" dirty="0" smtClean="0">
                  <a:solidFill>
                    <a:srgbClr val="FFFF00"/>
                  </a:solidFill>
                </a:rPr>
                <a:t>A</a:t>
              </a:r>
              <a:r>
                <a:rPr lang="en-US" sz="2200" dirty="0" smtClean="0">
                  <a:solidFill>
                    <a:srgbClr val="FFC000"/>
                  </a:solidFill>
                </a:rPr>
                <a:t> = Outstanding</a:t>
              </a:r>
            </a:p>
            <a:p>
              <a:pPr>
                <a:buNone/>
              </a:pPr>
              <a:r>
                <a:rPr lang="en-US" sz="2200" dirty="0" smtClean="0">
                  <a:solidFill>
                    <a:srgbClr val="FFFF00"/>
                  </a:solidFill>
                </a:rPr>
                <a:t>B </a:t>
              </a:r>
              <a:r>
                <a:rPr lang="en-US" sz="2200" dirty="0" smtClean="0">
                  <a:solidFill>
                    <a:srgbClr val="FFC000"/>
                  </a:solidFill>
                </a:rPr>
                <a:t>= Good</a:t>
              </a:r>
            </a:p>
            <a:p>
              <a:pPr>
                <a:buNone/>
              </a:pPr>
              <a:r>
                <a:rPr lang="en-US" sz="2200" dirty="0" smtClean="0">
                  <a:solidFill>
                    <a:srgbClr val="FFFF00"/>
                  </a:solidFill>
                </a:rPr>
                <a:t>C </a:t>
              </a:r>
              <a:r>
                <a:rPr lang="en-US" sz="2200" dirty="0" smtClean="0">
                  <a:solidFill>
                    <a:srgbClr val="FFC000"/>
                  </a:solidFill>
                </a:rPr>
                <a:t>= Satisfactory</a:t>
              </a:r>
            </a:p>
            <a:p>
              <a:pPr>
                <a:buNone/>
              </a:pPr>
              <a:r>
                <a:rPr lang="en-US" sz="2200" dirty="0" smtClean="0">
                  <a:solidFill>
                    <a:srgbClr val="FFFF00"/>
                  </a:solidFill>
                </a:rPr>
                <a:t>D </a:t>
              </a:r>
              <a:r>
                <a:rPr lang="en-US" sz="2200" dirty="0" smtClean="0">
                  <a:solidFill>
                    <a:srgbClr val="FFC000"/>
                  </a:solidFill>
                </a:rPr>
                <a:t>= Needs Improvement</a:t>
              </a:r>
            </a:p>
            <a:p>
              <a:pPr>
                <a:buNone/>
              </a:pPr>
              <a:r>
                <a:rPr lang="en-US" sz="2200" dirty="0" smtClean="0">
                  <a:solidFill>
                    <a:srgbClr val="FFFF00"/>
                  </a:solidFill>
                </a:rPr>
                <a:t>F</a:t>
              </a:r>
              <a:r>
                <a:rPr lang="en-US" sz="2200" dirty="0" smtClean="0">
                  <a:solidFill>
                    <a:srgbClr val="FFC000"/>
                  </a:solidFill>
                </a:rPr>
                <a:t> = Not Performing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191000" y="2743200"/>
              <a:ext cx="4953000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2200" b="1" dirty="0" smtClean="0"/>
                <a:t>Progress Indicators:</a:t>
              </a:r>
            </a:p>
            <a:p>
              <a:pPr>
                <a:buNone/>
              </a:pPr>
              <a:r>
                <a:rPr lang="en-US" sz="2200" dirty="0" smtClean="0">
                  <a:solidFill>
                    <a:srgbClr val="FFFF00"/>
                  </a:solidFill>
                </a:rPr>
                <a:t>4</a:t>
              </a:r>
              <a:r>
                <a:rPr lang="en-US" sz="2200" dirty="0" smtClean="0">
                  <a:solidFill>
                    <a:srgbClr val="FFC000"/>
                  </a:solidFill>
                </a:rPr>
                <a:t> = Exceeds Standard</a:t>
              </a:r>
            </a:p>
            <a:p>
              <a:pPr>
                <a:buNone/>
              </a:pPr>
              <a:r>
                <a:rPr lang="en-US" sz="2200" dirty="0" smtClean="0">
                  <a:solidFill>
                    <a:srgbClr val="FFFF00"/>
                  </a:solidFill>
                </a:rPr>
                <a:t>3 </a:t>
              </a:r>
              <a:r>
                <a:rPr lang="en-US" sz="2200" dirty="0" smtClean="0">
                  <a:solidFill>
                    <a:srgbClr val="FFC000"/>
                  </a:solidFill>
                </a:rPr>
                <a:t>= Meets Standard</a:t>
              </a:r>
            </a:p>
            <a:p>
              <a:pPr>
                <a:buNone/>
              </a:pPr>
              <a:r>
                <a:rPr lang="en-US" sz="2200" dirty="0" smtClean="0">
                  <a:solidFill>
                    <a:srgbClr val="FFFF00"/>
                  </a:solidFill>
                </a:rPr>
                <a:t>2</a:t>
              </a:r>
              <a:r>
                <a:rPr lang="en-US" sz="2200" dirty="0" smtClean="0">
                  <a:solidFill>
                    <a:srgbClr val="FFC000"/>
                  </a:solidFill>
                </a:rPr>
                <a:t> = Progressing Toward Standard</a:t>
              </a:r>
            </a:p>
            <a:p>
              <a:pPr>
                <a:buNone/>
              </a:pPr>
              <a:r>
                <a:rPr lang="en-US" sz="2200" dirty="0" smtClean="0">
                  <a:solidFill>
                    <a:srgbClr val="FFFF00"/>
                  </a:solidFill>
                </a:rPr>
                <a:t>1</a:t>
              </a:r>
              <a:r>
                <a:rPr lang="en-US" sz="2200" dirty="0" smtClean="0">
                  <a:solidFill>
                    <a:srgbClr val="FFC000"/>
                  </a:solidFill>
                </a:rPr>
                <a:t> = Below Standard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24400" y="5212854"/>
              <a:ext cx="41910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2200" dirty="0" smtClean="0">
                  <a:solidFill>
                    <a:srgbClr val="FFFF00"/>
                  </a:solidFill>
                </a:rPr>
                <a:t>O</a:t>
              </a:r>
              <a:r>
                <a:rPr lang="en-US" sz="2200" dirty="0" smtClean="0">
                  <a:solidFill>
                    <a:srgbClr val="FFC000"/>
                  </a:solidFill>
                </a:rPr>
                <a:t> = Outstanding</a:t>
              </a:r>
            </a:p>
            <a:p>
              <a:pPr>
                <a:buNone/>
              </a:pPr>
              <a:r>
                <a:rPr lang="en-US" sz="2200" dirty="0" smtClean="0">
                  <a:solidFill>
                    <a:srgbClr val="FFFF00"/>
                  </a:solidFill>
                </a:rPr>
                <a:t>S </a:t>
              </a:r>
              <a:r>
                <a:rPr lang="en-US" sz="2200" dirty="0" smtClean="0">
                  <a:solidFill>
                    <a:srgbClr val="FFC000"/>
                  </a:solidFill>
                </a:rPr>
                <a:t>= Satisfactory</a:t>
              </a:r>
            </a:p>
            <a:p>
              <a:pPr>
                <a:buNone/>
              </a:pPr>
              <a:r>
                <a:rPr lang="en-US" sz="2200" dirty="0" smtClean="0">
                  <a:solidFill>
                    <a:srgbClr val="FFFF00"/>
                  </a:solidFill>
                </a:rPr>
                <a:t>N </a:t>
              </a:r>
              <a:r>
                <a:rPr lang="en-US" sz="2200" dirty="0" smtClean="0">
                  <a:solidFill>
                    <a:srgbClr val="FFC000"/>
                  </a:solidFill>
                </a:rPr>
                <a:t>= Needs Improvement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7038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SOL Testing</a:t>
            </a:r>
            <a:endParaRPr lang="en-US" sz="4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 w="98425">
            <a:gradFill flip="none" rotWithShape="1">
              <a:gsLst>
                <a:gs pos="0">
                  <a:schemeClr val="accent1"/>
                </a:gs>
                <a:gs pos="39999">
                  <a:schemeClr val="accent1">
                    <a:lumMod val="60000"/>
                    <a:lumOff val="40000"/>
                  </a:schemeClr>
                </a:gs>
                <a:gs pos="70000">
                  <a:schemeClr val="tx2">
                    <a:alpha val="2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6"/>
          <p:cNvSpPr txBox="1">
            <a:spLocks/>
          </p:cNvSpPr>
          <p:nvPr/>
        </p:nvSpPr>
        <p:spPr>
          <a:xfrm>
            <a:off x="533400" y="1371600"/>
            <a:ext cx="8229600" cy="4876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SOL Testing will begin in early-mid May. </a:t>
            </a:r>
            <a:br>
              <a:rPr lang="en-US" sz="2700" dirty="0" smtClean="0"/>
            </a:br>
            <a:endParaRPr lang="en-US" sz="27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/>
              <a:t>4</a:t>
            </a:r>
            <a:r>
              <a:rPr lang="en-US" sz="2700" baseline="30000" dirty="0" smtClean="0"/>
              <a:t>th</a:t>
            </a:r>
            <a:r>
              <a:rPr lang="en-US" sz="2700" dirty="0" smtClean="0"/>
              <a:t> graders will take the following SOL tests: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700" dirty="0" smtClean="0"/>
              <a:t>Reading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700" dirty="0" smtClean="0"/>
              <a:t>Math</a:t>
            </a:r>
          </a:p>
          <a:p>
            <a:pPr marL="822960" lvl="1" indent="-256032">
              <a:spcBef>
                <a:spcPts val="400"/>
              </a:spcBef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2700" dirty="0" smtClean="0"/>
              <a:t>Virginia Studies</a:t>
            </a:r>
          </a:p>
        </p:txBody>
      </p:sp>
    </p:spTree>
    <p:extLst>
      <p:ext uri="{BB962C8B-B14F-4D97-AF65-F5344CB8AC3E}">
        <p14:creationId xmlns:p14="http://schemas.microsoft.com/office/powerpoint/2010/main" val="3309259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First Nine Weeks Plans</a:t>
            </a:r>
            <a:endParaRPr lang="en-US" sz="4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 w="98425">
            <a:gradFill flip="none" rotWithShape="1">
              <a:gsLst>
                <a:gs pos="0">
                  <a:schemeClr val="accent1"/>
                </a:gs>
                <a:gs pos="39999">
                  <a:schemeClr val="accent1">
                    <a:lumMod val="60000"/>
                    <a:lumOff val="40000"/>
                  </a:schemeClr>
                </a:gs>
                <a:gs pos="70000">
                  <a:schemeClr val="tx2">
                    <a:alpha val="2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-76200" y="1371600"/>
            <a:ext cx="9296400" cy="5486400"/>
          </a:xfrm>
        </p:spPr>
        <p:txBody>
          <a:bodyPr numCol="2">
            <a:normAutofit fontScale="92500" lnSpcReduction="10000"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Reading</a:t>
            </a:r>
          </a:p>
          <a:p>
            <a:pPr lvl="1"/>
            <a:r>
              <a:rPr lang="en-US" dirty="0" smtClean="0"/>
              <a:t>Context Clues</a:t>
            </a:r>
          </a:p>
          <a:p>
            <a:pPr lvl="1"/>
            <a:r>
              <a:rPr lang="en-US" dirty="0" smtClean="0"/>
              <a:t>Dictionary/Thesaurus</a:t>
            </a:r>
          </a:p>
          <a:p>
            <a:pPr lvl="1"/>
            <a:r>
              <a:rPr lang="en-US" dirty="0" smtClean="0"/>
              <a:t>Author’s Purpose</a:t>
            </a:r>
          </a:p>
          <a:p>
            <a:pPr lvl="1"/>
            <a:r>
              <a:rPr lang="en-US" dirty="0" smtClean="0"/>
              <a:t>Summarizing</a:t>
            </a:r>
          </a:p>
          <a:p>
            <a:pPr lvl="1"/>
            <a:r>
              <a:rPr lang="en-US" dirty="0" smtClean="0"/>
              <a:t>Inferencing</a:t>
            </a:r>
          </a:p>
          <a:p>
            <a:pPr lvl="1">
              <a:buNone/>
            </a:pPr>
            <a:endParaRPr lang="en-US" sz="1200" dirty="0" smtClean="0"/>
          </a:p>
          <a:p>
            <a:r>
              <a:rPr lang="en-US" dirty="0" smtClean="0">
                <a:solidFill>
                  <a:srgbClr val="9E5ECE"/>
                </a:solidFill>
              </a:rPr>
              <a:t>Writing/Language Arts</a:t>
            </a:r>
          </a:p>
          <a:p>
            <a:pPr lvl="1"/>
            <a:r>
              <a:rPr lang="en-US" dirty="0" smtClean="0"/>
              <a:t>Organize/Plan Writing</a:t>
            </a:r>
          </a:p>
          <a:p>
            <a:pPr lvl="1"/>
            <a:r>
              <a:rPr lang="en-US" dirty="0" smtClean="0"/>
              <a:t>Focus on a Topic</a:t>
            </a:r>
          </a:p>
          <a:p>
            <a:pPr lvl="1"/>
            <a:r>
              <a:rPr lang="en-US" dirty="0" smtClean="0"/>
              <a:t>Using Nouns/Adjectives</a:t>
            </a:r>
          </a:p>
          <a:p>
            <a:pPr lvl="1"/>
            <a:r>
              <a:rPr lang="en-US" dirty="0" smtClean="0"/>
              <a:t>Noun-Pronoun Agreement</a:t>
            </a:r>
          </a:p>
          <a:p>
            <a:pPr lvl="1">
              <a:buNone/>
            </a:pPr>
            <a:endParaRPr lang="en-US" sz="1100" dirty="0" smtClean="0"/>
          </a:p>
          <a:p>
            <a:pPr lvl="1">
              <a:buNone/>
            </a:pPr>
            <a:endParaRPr lang="en-US" sz="1100" dirty="0" smtClean="0"/>
          </a:p>
          <a:p>
            <a:pPr lvl="1">
              <a:buNone/>
            </a:pPr>
            <a:endParaRPr lang="en-US" sz="1100" dirty="0" smtClean="0"/>
          </a:p>
          <a:p>
            <a:pPr lvl="1">
              <a:buNone/>
            </a:pPr>
            <a:endParaRPr lang="en-US" sz="1100" dirty="0" smtClean="0"/>
          </a:p>
          <a:p>
            <a:pPr lvl="1">
              <a:buNone/>
            </a:pPr>
            <a:endParaRPr lang="en-US" sz="1100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Science</a:t>
            </a:r>
          </a:p>
          <a:p>
            <a:pPr lvl="1"/>
            <a:r>
              <a:rPr lang="en-US" dirty="0" smtClean="0"/>
              <a:t>Scientific Method</a:t>
            </a:r>
          </a:p>
          <a:p>
            <a:pPr lvl="1"/>
            <a:r>
              <a:rPr lang="en-US" dirty="0" smtClean="0"/>
              <a:t>Virginia’s Natural Resources</a:t>
            </a:r>
          </a:p>
          <a:p>
            <a:pPr lvl="1">
              <a:buNone/>
            </a:pPr>
            <a:endParaRPr lang="en-US" sz="1200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Math</a:t>
            </a:r>
          </a:p>
          <a:p>
            <a:pPr lvl="1"/>
            <a:r>
              <a:rPr lang="en-US" dirty="0" smtClean="0"/>
              <a:t>Place Value</a:t>
            </a:r>
          </a:p>
          <a:p>
            <a:pPr lvl="1"/>
            <a:r>
              <a:rPr lang="en-US" dirty="0" smtClean="0"/>
              <a:t>Rounding/Estimation</a:t>
            </a:r>
          </a:p>
          <a:p>
            <a:pPr lvl="1"/>
            <a:r>
              <a:rPr lang="en-US" dirty="0" smtClean="0"/>
              <a:t>Addition/Subtraction</a:t>
            </a:r>
          </a:p>
          <a:p>
            <a:pPr lvl="1">
              <a:buNone/>
            </a:pPr>
            <a:endParaRPr lang="en-US" sz="1200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Social Studies</a:t>
            </a:r>
          </a:p>
          <a:p>
            <a:pPr lvl="1"/>
            <a:r>
              <a:rPr lang="en-US" dirty="0" smtClean="0"/>
              <a:t>Virginia Geography</a:t>
            </a:r>
          </a:p>
          <a:p>
            <a:pPr lvl="1"/>
            <a:r>
              <a:rPr lang="en-US" dirty="0" smtClean="0"/>
              <a:t>First Americans</a:t>
            </a:r>
          </a:p>
          <a:p>
            <a:pPr lvl="1"/>
            <a:r>
              <a:rPr lang="en-US" dirty="0" smtClean="0"/>
              <a:t>Early Jamestown</a:t>
            </a:r>
          </a:p>
        </p:txBody>
      </p:sp>
    </p:spTree>
    <p:extLst>
      <p:ext uri="{BB962C8B-B14F-4D97-AF65-F5344CB8AC3E}">
        <p14:creationId xmlns:p14="http://schemas.microsoft.com/office/powerpoint/2010/main" val="738501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Miscellaneous </a:t>
            </a:r>
          </a:p>
        </p:txBody>
      </p:sp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990600" y="1143000"/>
            <a:ext cx="76200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Corbel" pitchFamily="34" charset="0"/>
              </a:rPr>
              <a:t>Sign up before you leave</a:t>
            </a:r>
            <a:endParaRPr lang="en-US" sz="2400" dirty="0">
              <a:latin typeface="Corbel" pitchFamily="34" charset="0"/>
            </a:endParaRP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latin typeface="Corbel" pitchFamily="34" charset="0"/>
              </a:rPr>
              <a:t>Parent – Teacher Conference </a:t>
            </a:r>
          </a:p>
          <a:p>
            <a:pPr lvl="2">
              <a:buFont typeface="Wingdings" pitchFamily="2" charset="2"/>
              <a:buChar char="§"/>
            </a:pPr>
            <a:r>
              <a:rPr lang="en-US" sz="2400" dirty="0" smtClean="0">
                <a:latin typeface="Corbel" pitchFamily="34" charset="0"/>
              </a:rPr>
              <a:t>Classroom Volunteers: will start the month of Mid September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Corbel" pitchFamily="34" charset="0"/>
              </a:rPr>
              <a:t> Change in Dismissal: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latin typeface="Corbel" pitchFamily="34" charset="0"/>
              </a:rPr>
              <a:t> Please always write a note or call the office </a:t>
            </a:r>
            <a:r>
              <a:rPr lang="en-US" sz="1200" dirty="0" smtClean="0">
                <a:latin typeface="Corbel" pitchFamily="34" charset="0"/>
              </a:rPr>
              <a:t>(if needed mid-day).</a:t>
            </a:r>
            <a:endParaRPr lang="en-US" sz="1200" dirty="0">
              <a:latin typeface="Corbe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latin typeface="Corbel" pitchFamily="34" charset="0"/>
              </a:rPr>
              <a:t> Birthdays :</a:t>
            </a:r>
          </a:p>
          <a:p>
            <a:pPr lvl="1">
              <a:buFont typeface="Arial" charset="0"/>
              <a:buChar char="•"/>
            </a:pPr>
            <a:r>
              <a:rPr lang="en-US" sz="2400" dirty="0">
                <a:latin typeface="Corbel" pitchFamily="34" charset="0"/>
              </a:rPr>
              <a:t> I am only permitted to pass out invitations if there is one for every child in our </a:t>
            </a:r>
            <a:r>
              <a:rPr lang="en-US" sz="2400" dirty="0" smtClean="0">
                <a:latin typeface="Corbel" pitchFamily="34" charset="0"/>
              </a:rPr>
              <a:t>class.</a:t>
            </a:r>
            <a:endParaRPr lang="en-US" sz="2400" dirty="0">
              <a:latin typeface="Corbel" pitchFamily="34" charset="0"/>
            </a:endParaRPr>
          </a:p>
          <a:p>
            <a:pPr lvl="1">
              <a:buFont typeface="Arial" charset="0"/>
              <a:buChar char="•"/>
            </a:pPr>
            <a:r>
              <a:rPr lang="en-US" sz="2400" dirty="0">
                <a:latin typeface="Corbel" pitchFamily="34" charset="0"/>
              </a:rPr>
              <a:t> </a:t>
            </a:r>
            <a:r>
              <a:rPr lang="en-US" sz="2400" dirty="0" smtClean="0">
                <a:latin typeface="Corbel" pitchFamily="34" charset="0"/>
              </a:rPr>
              <a:t>Only </a:t>
            </a:r>
            <a:r>
              <a:rPr lang="en-US" sz="2400" u="sng" dirty="0" smtClean="0">
                <a:latin typeface="Corbel" pitchFamily="34" charset="0"/>
              </a:rPr>
              <a:t>non-food</a:t>
            </a:r>
            <a:r>
              <a:rPr lang="en-US" sz="2400" dirty="0" smtClean="0">
                <a:latin typeface="Corbel" pitchFamily="34" charset="0"/>
              </a:rPr>
              <a:t> treats will  be allowed at school: NO CUPCAKES. </a:t>
            </a:r>
            <a:endParaRPr lang="en-US" sz="2400" dirty="0">
              <a:latin typeface="Corbel" pitchFamily="34" charset="0"/>
            </a:endParaRPr>
          </a:p>
          <a:p>
            <a:pPr lvl="1"/>
            <a:endParaRPr lang="en-US" sz="2800" dirty="0" smtClean="0">
              <a:latin typeface="Corbe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Corbel" pitchFamily="34" charset="0"/>
              </a:rPr>
              <a:t>  </a:t>
            </a:r>
            <a:r>
              <a:rPr lang="en-US" sz="2400" dirty="0" smtClean="0">
                <a:latin typeface="Corbel" pitchFamily="34" charset="0"/>
              </a:rPr>
              <a:t>Wish List </a:t>
            </a:r>
            <a:br>
              <a:rPr lang="en-US" sz="2400" dirty="0" smtClean="0">
                <a:latin typeface="Corbel" pitchFamily="34" charset="0"/>
              </a:rPr>
            </a:br>
            <a:r>
              <a:rPr lang="en-US" sz="2400" dirty="0" smtClean="0">
                <a:latin typeface="Corbel" pitchFamily="34" charset="0"/>
              </a:rPr>
              <a:t>   * 1” Binder,  Boogie </a:t>
            </a:r>
            <a:r>
              <a:rPr lang="en-US" sz="2400" dirty="0" smtClean="0">
                <a:latin typeface="Corbel" pitchFamily="34" charset="0"/>
              </a:rPr>
              <a:t>Boards</a:t>
            </a:r>
            <a:endParaRPr lang="en-US" sz="2400" dirty="0" smtClean="0">
              <a:latin typeface="Corbe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822" y="2895600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9788"/>
            <a:ext cx="3890259" cy="258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5" descr="data:image/jpeg;base64,/9j/4AAQSkZJRgABAQAAAQABAAD/2wCEAAkGBwgHBgkIBwgKCgkLDRYPDQwMDRsUFRAWIB0iIiAdHx8kKDQsJCYxJx8fLT0tMTU3Ojo6Iys/RD84QzQ5OjcBCgoKDQwNGg8PGjclHyU3Nzc3Nzc3Nzc3Nzc3Nzc3Nzc3Nzc3Nzc3Nzc3Nzc3Nzc3Nzc3Nzc3Nzc3Nzc3Nzc3N//AABEIAJ8AowMBIgACEQEDEQH/xAAcAAEAAgMBAQEAAAAAAAAAAAAABgcBBQgEAwL/xABLEAABAwMBAwUKCgcGBwAAAAABAAIDBAURBhIhMQcTQVFhFRciMjZVcYGy0hQzcnSRkpOhsdEjQmJ1lLPwCCQlwcLxJlJTY2Rzov/EABoBAQACAwEAAAAAAAAAAAAAAAAEBQECAwb/xAAuEQACAgEBBQYGAwEAAAAAAAAAAQIDEQQSITEzUQUTFDJSkSJBYXGB0QY0oSP/2gAMAwEAAhEDEQA/ALxREQBERAYVecttVU0elaeSkqZ6d5rGDbhlcw42XbsghWGq35d/JGn+es9ly60cxGk/KylO7l4883P+Nl95O7l4883P+Nl95a9FcbMehA25dTYd3Lx55uf8bL7yd3Lx55uf8bL7y16Jsx6Dbl1OiuRqoqKvRMM1VPNPL8IlBkmkL3HDsDeTlTlQLkR8g4fnM3tKfKmt5jLCHlQREXM2CIiAIiIAiIgCIiAIiIAiIgMKt+XfyQpvnrPZcrIVb8vHkhTfPWey5daOajWzysoRERXRWhERAdC8iXkHD85m9pT4KreRDUFt7hdwnT7FfFJJNsPGA9hcT4J6cdPpVmQ1UE5cIZo5C3G0GPBxkZGfSFS3pqyWSxhvij7osZWVyNwiIgCIiAIiIAiIgCIiAIiIDCrbl4P/AAjSj/zWey5WSqz5ejjS1EOutHsuXWjmo0s8rKIREV0VwREQH6DiCCDgjgQro5CqXndO3CVkr4pGV7mBzAPFMUW7eDu3BUsFefIB5MXP94n+VGous5RI07e0WDs3IbhPSu/aMLhgZ6trf09S+UdzfDK+nrm4nz+jEY3StJONkZJ9OeHoWzQjPQqom5XzNeL1b+ba81cQDml+Hbjgcd3HoO7sK+tNcqSqeGU9RG95aX7AOHAA4ORxGDuOV+p6GnnIMkTSQ8Pz1uHSetKihhqWkSRjazkPbuc08Mg8QUM/AYqLhSU7yyaqgjeN+y+QA/Qvi69ULWgmfjnOGOJbjiTu3DtK9NLSQ0zA2NmB1uJcSe0neV98DqQfCfiKRssbXxua5jhlrmnII6wv3la2W2SROMluqXU7iS4xnwo3H5J4erC+lM+s+EGKsEG9u20xE8M9OUGFxR70WBwWUNQiwmUBlFjKZQBVdy/HGnbaOut/0OVo5VW8v3k9bPnv+hy7afmo0s8jKORFnoyrkrjCLcXjT9TabVZrhODsXOB0rRjxMO3D1tLT6ytQsRkpLKMyi4vDAV5/2f8AyYuf7xP8qNUYrz/s/wDkxc/3if5UajazlHfT+YtBERVRMCIiAIiIDB4LzE/4kwf9g+0F6l43H/FY/wD0O9pqGUexERDBUWqOUvU2nLrPSVlgpo4xI4QSyF+zKwHcQeB3EZxwytR37Lz5poPrP/NWlrfSlJq6zfAamQwyxvEkE7W5MbuHDpBBIIXO2qtOV2mLs633Bud21DMBhszOsf5jo+9T9PGmxYa3ke12R3p7icd+y8+aaD6z/wA079l5800H1n/mquRSfDU+k4d9PqWj37Lz5poPrP8AzUd1pr6u1dQ09JWUVNA2CXnWuic7JOCOn0qILIWY6eqLykYds2sNn4MsYJBkZkftBeyz0TrxdqO2Ur2mWrmbECDnZBO8+oZPqU10Hyiy2Pm6C9wNrbaNzZCwGWAdm7wm9h39R6FedpqbXc6WKvtbqeeB+9ksTR/QK43aide5xOtdUZb8kN5YLBHU6ED6ZgabS5ssfZGBsuH1Tn1Bc+87F/1GfWC7Ee1rmlrgC08QeCiestWWHSdP/eooZq14Jio42Dbf2n/lHafVlR9PqJRWwlk62VKW9s5oa5rvFc13oKvXkA8mbn+8T/KjVS6n1JcNS1vwiuLI4255qmhGI4x/me0/crC5G9T2axWCvguta2nlkrjIxpY52W82wZ3A9IKkapvud5pp4OVmzBZLoRRbvhaV87M+xk91O+FpXzsz7GT3VV5RYeFv9D9mSlFFu+FpXzsz7GT3U74WlfOzPsZPdTKHhb/Q/ZkpRRbvhaV87M+xk91O+FpXzsz7GT3Uyh4W/wBD9mSleGsLoKqKqIzEGmN/W0EjDvUQtJ3w9K+dmfYye6vhWa70pU074u7DW7QxtCJ+QevxUyjK0t/ofsyXjhwRa2z3SG42umrI5WPbKwHabuBPA4zv4osnFwknho2a02q9O0Wp7RLbq8ENd4UcjMbUTxwc09f4gkLcosptPKNcZOYtY6Ju+k3sdXBk9JI7Zjqoc7Jdv3OHFp+7tUYXV2qbM2/afr7W6TmzUxFrX4zsO4tPqIC5WqYH01RLTzbPOQvdG/ZORlpwcfQrXTXOyOHxRCurUd6PkiIpJwMroPkXtPcvRbKqUbMlfI6pcT0M8Vv/AMjPrXPoaHkMc/Ya44LsZwOvHSpfq/XlZe6VlqtrXUNkhYImQA+HK0bhzhHsjd6VH1FcrEoLgd6pKGZMvaz6rsd6rqihtlxhnqKc+EwZG11lpPjAcMjKpnlstHc/WAr2AiK5Qh+f22ANd92z96gUE0tNPHPTSPimjcHRyRu2XMPWCFKtRa0k1Rpunor1FtXOilD4KuNoAlaRhweOg8DkbiQOC5Q07qsTjvRu7VZFpkSWxtnxT/lLXBbG2fFP+Us6/kv8Fl/H/wC8vsz2IiKjPfBERAEREAWCcDJ6FlNprfCftbAILtg4OOnB61gw3hF5aHss0GlLcyozHIWF5YTgjacXD7isKYw4MLCOGyEUjZR4KzUTnNyfzZ9ERFsRzB4Fc28qOmptP6nqZY4pO59Y8zQSEeCCd7mZ6wScdhHauk15LnbqW60E9BXwiamqGFkjCSMg+jh6QutNvdSyaThtrByMjiGgk8ArZ1VyO1FMwz6aqnVDRkupql2Hdmw4Df6/pUY5PtH3C86ohjqqKWCmopGTVQqWOjIAOQ3BGcnH3FWi1EHFyTIfdSUsEp01yNuqKeOpv9e+MSw7Xwanbh0TjgjLjnON+Rj17t/3m5EMhnMX9wOfD5ymB3dmCMK4QMLKrfE25zklqqOOByrq3TtXpe8SW+tId+tDKNwlZ1gdC0y6r1Np236jtj6G5x5Yd7Ht3OicOBaf6yuadUWKp05fKm11Z2nREFkmPjGHxXev8QVP0+o7xYfEjW1bO9GqC2Ns+Kf8pa4LY2z4p/ylpr+S/wAFr/H/AO8vsz2IiKiPfBERAERfSnglqp46enjdJNK4MYxvFxPAIYbSWWfInHHcpboTTlZWXugq6y1VcltbJky7ADc48EkHxm5xnCm+hOT4Ww/D742Gaqc0bEGyHNi7c9LlYIGy3C6xg+LPO67thYdVKz9f0ZG4AIsjgi6nnAiIgCIiAwRlNkZz0rKIAiIgMEZVT8umnDPR0+oKSFpkpv0VUQDksJ8E8Og5+srZXhvVsgvNqq7bVtJgqYjG/HEZHEdo4jtC3qn3c1JGso7SwclLY234p/yl7dZ6YqtJ3l1vqH89E5ofTz7Gzzrend1g7jv6uteK2fFP+Up2tkpUbSJfYKcdek+jPYiIqQ96EToyrI0Pyc/Doorlfw5kDsOipOBeOgvPQD1f7LZLPAjanVV6aG1YyKae0jeNQODqKnMdMeNTMC1g9HS71K3dJaGtmnC2oBdU12zsmokHDr2W/q/ipPDE2GNscbWsY0ANa0YAHUAvqusYJHlNX2pdqPh4R6fswGgLOERblaEREAREQBERAEREAREQBERARfXOjKHWFBFDUyOgqYCTBUMGSzOMgjpBwPoXPcdM+iqaykm+Mp6h8L8cNpp2T94XVR4LnrXtoktOrrl/dxDT1UvPwbA8FwIG0R27Wc+lbSm+6cSy7HS8ZF/RmgREUM9mSbk9sDNQahZFUs2qSnbz0w6HYOA31n8Cr+AxjCrHkRYz4LdXkDb51gz04wVZ4Xetbjx3bF0p6lxfCJlERblWEREAREQBERAEREAREQBERAEREBjChPKjpupvtrp5bfEJayleS1gxlzXeMAT6AfUpusELDWVg60XSpsVkeKOYK2kqKCpfTVkD4J2Y2o5BgjK+K6Uu9ltt4pnwXGljmY8YyR4Q9B4hQmfkmtbmOENxrGOJ8Eu2SAOrguTrZ6WjtymS/wCqw/8ACPcjle6n1FUUJP6Oqpy4b/12EH8C76FdAVUaK0JebTqSOuqZaaOKllcxwaS4ytLeI6uPSrXC3hlLDKjtadVmo263nKRlERblYEREAREQH//Z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9" descr="data:image/jpeg;base64,/9j/4AAQSkZJRgABAQAAAQABAAD/2wCEAAkGBhQSERUUEhQVFRQVGBgXFxgVGBwXFxwYFxcZFhgYFxgXHSYeFxojHBUXHy8gIycpLCwsFR8xNTAqNSYrLCkBCQoKDgwOGg8PGiwkHyQsLCwsLCwsKSwsLCksKSwsLCwsLCwsKSwsKSwsLCwsKSkpLCwsLCwsLCwpLCwpLCksLP/AABEIAKwBJQMBIgACEQEDEQH/xAAcAAACAwEBAQEAAAAAAAAAAAAEBQIDBgEABwj/xABJEAABAgMGAwUGAgcECAcAAAABAhEAAyEEBRIxQVEiYXEGE4GRoTJCscHR8BRSByMzYrLh8RVyc4IWNFOSk6LC0iRjdIOz0+L/xAAZAQADAQEBAAAAAAAAAAAAAAACAwQBAAX/xAAoEQADAAICAQUBAAICAwAAAAAAAQIDESExEgQTIkFRMhRhgfBCcZH/2gAMAwEAAhEDEQA/APpybYFcutItEwGkA4SkaERaiZtHpuV9Hlzb+wizyUocCCaaxXLWNWjk9adCOkKe2x60kWMAMqRD8IhWYDwN3vOLJajpG+LRnkn9FdvsBRxJ9Mx9RAYnKIYnOhfSHqLRSsAWuS5Kkiu8FFvqheTGlzIL+EmJqCDFMy3E0Un6w3kzdCCDzge02IKNddYOci38kBWNpfFi6TagN4YWa1E7xSLmc0WB1EVJTMQQCHHKvwg6cV0DPnHY6RaTrBEuY+sKBOIzBiaLbErxb6Kll12OscetEhK04VBwYWyrw3i9NtEIeOkx6yTSKLRcX+zU3JX1ELpdlmFZQSx55emcP0WsHWF143whE+VKUQFTAts3dJRhHi6vLnDJy2uGKvDj76BJlkWk1Jfk7ecDEE7eNIdzLSwrAK8K8QIbR8vKKIt/aJ7xpdFNnnE5msHBT5CFk2zoAwuQoB3cv15wIm8lJLEuN4Z7fnzICy+HDHik1pF6FUhLItbn2gXy38YMFrUnMPCqxvobORFk9JWcKQC4q+0KZ1wzdEjmHZuQ3hvLt2waDLLanzjlkvH0c8cZO2YybYJialCgPMekUpS5aNNfNpMsOnMnan8jCJTqViPpF+LLVztkWXGorSD5Rbwg6zTQIBlkZwQiYBCLWx0PQy70NEEqG8C9+8dCXifw12P8wmZMSRlFCVgGgePGRtEpEqtY7hI7llYWCaiDZVhSUuDWImzCIotTcLHygae/5ClJf0DqtiUUUpjtHoWXjgK3STzpr4x6KpxS1tktZqT0i0Ws6gR5U4NlXlAgVFgmQ1whPuMsTN0LxfLUCK/zgR46IxybNh8oiCEkc4WJmGCZU+E1A6MiD+8aJoUDAZnCJphLkeqL1DSPFMUl4icQ0jPE3ZcFx0JCusCqU/WIgmC8AfMOmJJDGvxigSRln6GIA828YkkvGa0dtM6iS1G8YuRLpA5mgGpA8YqXeKRlXpG+NPo7ylBjkDJ+UZTtHds6ZPRMYpMtIw1Du5PyHlGilW0Hrziq2SRwlq4B/wAyiVefzhGTcUhiU2gmUtUyUlS0MTVhXI508/GK1WVwxr97xO71/qkD90fCCQqGJuTHKoUTbLMSH4VNyct8IVTC5rnGsMCz7BLWXOfl/WKMefXaJsmDfTM2Itl2lQyUfiPWGE+6An3qc/rAEyQxMVq5slqagLkXv+ZIPSkQ/tFYU6HbY1gXBHMEZ7cdne5RZabctZOI56CKpa2iSpJGYIjhEGvFLSBbbe2XS53nBCXgFotROIyygan8Cm9djGSIICDClFrUNovF7LyYRPWOvoonLP2NUE84ukz0g8QYxnkWpQLgmLDbScw8A8DYS9QhleZfilzCDtip4QvmWtZ18qfKI/ijsI5+KPKGRj8VoVeTyeyGLcRyLRaeQ8o7DOfwX/yUtHWizDHsMbsDRwJjuGJJTFirMoByKQDpBpMqAieMxyOgRxqOhZiffKGReOJlGL5ViUas8LpyuxiVPoqTaVbwWi2U9p4gmybgAxJViBGQ8IU3DGyrRJc4KqzkV0iaCFD+UCqu5TOli3R4gmVNB9lXgIzxl9M3ypdoITIA0Y9PrFy7ElYzaAzaVs2Ex6VbmLKDCOc19Gq4+0XTbiVUoIUBUPmeUBKm6MkEZuGhpJvAaF+UQvCalaair0MZN1vVBVEa3ILLtGIhISCdGZ4pvRsbdyqiQPaT1/NziyxYUkreqQSAAVaHPCIEtN/g4nwuWFUrBDdconzvd6X0OwJ+G2GXdOdLYFIw0GJvRiYOCoS2G8XIT+bKiviQxhmmHTyhdPT0EhdIGXZ0k1Dvz+kTwc4klA5x3R3fZFVklHMEdHiIsEvQecXgiOsNo7bX2b4p/QJNusEHCwik3VsYZN0j2NoJZKAeKGK12QsxT4iBlSCzN8m6Q8VaI5LlherNs3zglma7FvCn0Z1Uto40PrRcyjkpPk0LJ9jKCyqH7y3iiM010xF4antAoTFgSnnFipBGYI6iOYRB+SYvWjmBPOPYU846EwQiwKJrSBdJdsJS30UBKft/lEkoRv6GGCLvSBUP96QtKQCR8c4BWq6DqHHZcLOk6mPRUW/KB1cR6O0ztr8JhEdwwxNnTETYhoYD3UG8NAaFtF6bQdokbFETZSN4FuWapuSX4gaivOOrI0bwioyTsfKOdydj5R2l+m+T+0XibzEESZgBzpC4pMdSYxwmFOXT6NEJiSKtAc5CCSEKGIZgEEjqNIU4juYVomKFppqVfwE/KJLh42tPt6K4yrIntdLY+nzlJIFC+WkRF6kUaBVknN4gUxYonXJC8tJ8DCVbg775xMXghQOIOMmIeFfdx3DHPFJqz0i6bKS9MtIjgfOvWK8EeYwev9i/Lb6GlhRwrAAFNOhjCTUpxLxc2ZqqxZEsWDOdPHKNHNt0+V7Pc4FfmxYvZObKbTb3h1gEWpWqbOTr1KX3OtOvKPGyZJ82eziTULgNuJIKZb+yx+esNlWME0Uoda/0hAi2TCWSJXIAke7ibnXh6+cNJa1MHz1ivBSpcMl9RxXK7Ll2CYBRQMel2kjNJpSJIWRmYn3g39Io2/sQkvo5iB92LFpScg3SPUOsS84DYxFRs6ecQElO0etquBQcuxyz8IWXV/rE4U1/i1hFZ/HIo/Rqwpw7/BuJSNvSKzJrSkWCJAc4o3oVpEEzFDn1ixVqccQ+cRLbxEoTvGaTO210W/jNG+kRWhK80j4REYfzescUpP5h5x2vw7e+wGbZinYxDGQenlB5UjXCfvnHFLTph8hDVb/BDx66ZWi3U+28Yl3wzDRWuzKI0Ij0qzk0YecdqezU66CUWktWvrHoCmrwlmbzj0Z7aZvua4PG8WIGE1fX+UTF5cvWFi1cSfHR9PSK589oiV0z0XEodyrwCi1Yv76M5YLakKdRADFycsoV9o+3MsS1okkKW6WOjFnNa8vIvDPPU8kttKjb/ihuPMRNNsGreYj5dd3aC0rQDiRwqwl01LMauQ9CIbWftCQVd8EhIwh0jKhLq4jnyyif/JnodM7W+dG9NrRqR5iIr7o6pfrGVVfUh272WDQ5tmAdeofrBnT0B+/D6wSyv6C8JoYz2Scwx5jN2+p8DGJ7dWj9emWCClMsKISzYiuZVxq0OryVwD+8NOu/xhFedxGYrGsgFYDBNeEEt4l9oOsm0nQCwqW/ESSJwIgqbJKJYmFSGJAw4xjDkgEozCXSoPyi6TceHJfmPoItm3UVpwqKaNUAgsFFQc7OowDyzvsL23roWonvr8YKsoK1JSGqQA5YVOp0HOOo7Nge8c/sZQVIuspUCDUfe0DWWfphTFfgLOGFRTiSpmqhWJJBAIIIzDERWJ/2IKVctcTjJIoCzJGEM76CJG6z+b0++cL92f0NQ/w0MqZissk8iPEKMUmJXfLazJDuy1B2bY6dfvTipgBYqA2cgRDk5rguxcTyXXc/ep6x84lW1T+0rzP1j6TYR+sT1jFWfs+CHxeY/nFfpaUy9kfq5dUtFVmnrWoJBLqISA+aiWAr4QZbFLlHCpaTQF5czGlnIzTTNJDcoslXEUqSQplJIIdOoLjXcR6ZcmIZgUagP5lKOZOqlQ73Z/SdYq/AdN4F2xHzP1gyUiaqUZoWAkYs5oSSUjEoJS7qIBdoGPZwv7ZptzEEC61YAjECOJqEl1IMtRFQ5KS2ukc7n9NU1+AU69DmVqr+8X+Ma3slemNMzERiDKBLPhICSH1qAf8ANGSTcsuaSkTahxhyy5GrfSGFguZUpKylQOFKiQqlAyjXw59I53PafJyTa19G5tt4GXgYBWIPttyO8cVezS0rCQSoqDPk1M2q8Jja+8lSS4LIALNmAHFMi+kJLPey/wATakKI7uWiUUAgDiUnERiZy5ahOsJXqMj22xzxY5WzXqvz8yGGpfTXSIf22HFMyGc6HX1jCW3taopLICXSaqLso0TRq5hwYV3heBXMxBfDhTQgsSUijdXLco7/ACrS2mSZLw/SPqN637Ks4BmL9rFhwgqcpzDig2rr4xRdXaeROYAEKNAFhn1ocn5Z0j5dYJs2dNEhAeYScIdgWBUan2jRR9I23Y64CmcTPSlS0lyCcSUAeyQ3vlVW0CecPXrH21onx46t8I2qJg/KG2MVWmZLSklRCOZLCMdfNotEiaU99OwKqglZyeqS+qTTox1hBa7dMUola1qO5U8O/wAhfSKVg/TZ2ntQlJaW6+fsp9anygEdrZgyQh/831jKJWs+8qHH9jTgKgvnUjUOOWRgKzW/sonDjS5X/wBGUzthNVmmUW5H/ujkJ5tiUn2ilL7qSPiY9Aed/oz28X+hvNv6XQsskE+6wZqEOr0iFp7SY0hAlskVcniJd3oWy0aF4umd/spv/DV9IKldnJpGR8ZU7T/2o7ZrUfYHOthUkgUcM4Neo8vWFKLkDklai9dOdRnvGtldmD73edUomt5GTFn+jssFjMmg85asvGWIyq2L8cLfKM3Z7LgThSVZu7gHbMCKbZZ5qkKSCFORVVFUOTpoaE7RorXYLPLIBmqfYsktuykg7+UAWnAF4UFRICVF2ZljEggpzBEK8V+FCWK14IzE6wWijSw2ZGJLVclyTWrQ0sky8u5mTUHglpTLLlBIUGYIGZVxAOAfa3g5S2D7fKGNpsxFzc5pExW+FS3/AIQiMUpdEuX00Y/5bFtk7XS5skd4ohSWCnUXKgKn2CP6mO2ztxKdADHCGFToXrRh4bjw+b2iwzZeaVMcsNUksDmKPyz5R2yIU44VvTdnIo75DPygrnjlk6y3PR9GuS8pakhCQEM5AKkl3LkhmOu2mZhVe3aBcqYsFDLKSjH7uEKBSUt8SSIz8yQAVV4mGRYuA+QqBSOqtA9p0hteIkHZzk4BDitInTW9nVnpyp/B3ct/CYpMmahZZaVIw5hSCSQpwRhq/SNgUaEpq4PENQx+MfLheZQojESdHcNyId6R2de6gXK3Vma0DCjKBclxGVLbWkHi9S4XK2fTrPZhLQlCSAlICQ6gS1TWg32ji5KUd4sEOvCVcQPsJKQwAfXcxjOz/akBkLUkIrxEqJc1Zzp9I0Eu0KWZhcGWe77o0qChRWaFzxNmIU003svx5ZtLQULZOI7sJVLQCVY+7UScW1OXLOC5Nms6aqE2YvVUyXM9BhpC3tFZ5qZsruFzQlYBmYFKYcyxpRhTaBL9TaUTJKUTZ+EoSF4VqZ8LkmusVxpLolum29j4rTLIVIMwMXCJkpak9AWdMKJSAtCpU0KS4Dg8JZ3BDg7bQLe6LQFWcInT2Mt5hC1Z4lMVHFmzDwiF/laCQlajMEqUxPESopST7RYk8UdUnTfI2tl6iWXDE+1QuM30rCeRfPdgIQ2FJLAuSXJJyG5MBWm0BS1Z1YcnqwP2YXqQpIASoZVJIzJZuYAjz9Omxd+opvg09jvdHeKKhhVMwAqKhh4AQNKaPUxC9L8k40gutUslQAUUjiGE+65bhIYiMguVVySw1YketP6Ry2WkzOEhRCQwLBwzjPNstYomXvbYC9TXj4hE62JxFWJsVFJ5GvtEkl2DvqIItnaJS/amLwpyKABmGqByH/MRGenzlKrhdhR2f0NA79IHwqyIw9Tn00ihY01yJ8maOz9qJiVjuiCM2w+64LPnhpkKesTm3yqfiKaqUxVRklkhIcAuKJ9YBu+UpYKlBQSPZwsVM4DZEabbwbMsaFnGv9XphGubA+Qz2hTUrgF09a2C22eRXkC+Kg0LDrrGk7L3B+Kl4kKSQkJCkJCiRT3jhUGOFwzuxrGYmXOrDVVcRALUw6PrirlH0b9E0vuZFpKTxDuioP7wTMJDgt/SMpyp4GYIVWky277iVZlpWiWAoAjEArEHBTxLWgZYs38I1lgkJlygMYJUxxuBiUqoY6jQcgIJtdrVilpqQVyy5qP2iQ3VjAlstCZasagSJaQABm8wkE7UTLPgTvE9U6SPYiVOyntLYEzZJxFKcJcKUQkJOQcmjF8J68owEqwLmFghVOT/AAJf+cfTrRIRMlrxhKk4FHiDjJwWhHct2yUTFYpSFOkcqud8yd4bGVqeQLx7vgzIuiYA3dTf+GtvRMPbw7TzEIEuShUsANjWghT6sk0TV6l/CHVhsNnV3mKVlNmANoAaAdIJF2yNO9T0UR8IL3ls1zX4fNZk8KJUuYkqOZmTEufFZc/KPRru0dwDEgpnWkYkuwmLbOlHEch65Wxbtr6Meb2nIzShY3IUFeIC2Pg3SJS+0qjkmW+zLfxBW8N5t2ypv7M4Fapb/pP/AEnwhReNxEVUnL30nLxFU+LQxWq5QuoT6eiz/SFYB4JXkv8A+yLu0szBOCHagID7oQo9aqMJFWZYf3h5K+h9IcX1bJdoUkiowJcLSQQUoQg5jdBqH0gkLWOt6oBvGcQuQoAqezAFqkNarSHY5xJVqdRUnjaVIBAzdKCkhmdwwpHEyDQpJUEjAMXshOIrwhTORiWT72ekGSbtKwSRwjU8KW+fm3IRuhkz48i6Ze0laFBM9LsQf1c90nVx3VGyjYS76s9osndyMa0plqlElCkNwJDsoOWCQYxt8zpcpctpQWA7KwjowFGTn12gy03ws2YdwjAhI4sNFKBcqZIdm0Lv8IxrjaFXlbrkWXyAES5QWSEDEXAqUjhKmyDrcDKmrPCo27UJFUippQB2bXL1hX/bCnzzOefR/OPKtnuKIDUU/LprQeURVNN8k1cvYykLBBOpBDHNg51Obhq7xIzEVwkhQAAIrhOTtCv8STRGWQ83+MelpVirm4HU5nmBSM8dAaOWmzrJJCgWNQ5610qziApzoVnQ5nR+o2h9NsCFklTbJzcbYmIG3lpAJuhSiAFgswUVBiBnws5OsOnKjUwGymrF9NKfddI09j73CAFgAVFd+TU+EIZ0pUqYAXBehTkQcq5PTTaDp14kFlEgg5GlTyyb6wnNdP8Agx/6NPY+0kyTgC1BSCyS+SPEVap03h9fKcUyWoSJs8YUKSuWkFKcQw5lQIocwMlDpGIlXupQzHk7aaeUME34sADEouAHfRsxWm3QQifU1PFIZGTXZrZ84pMtAQtfCApSAClGZ/WFwQ4rkaQkvys5Shl3cojRwZYqOTF4EF8qAPETiLl6vwYKvmGHw5wtn3jxAk0qTR/IZND3mdzwgnl/DkpLJKtzvlSmfWBJtr0BHmfHl/WLzegPCzDkachrCa8gqWoZsoUqOmQ06xuKedMRoK/tAVBGWh826Qum3hVTtpRtRkXJcnKKkTSXyHMmKVSR+ZB3r8Iq8UakO7Dd4nJEyYWQ6nSGFAmnzziyXcko5F2/M9NRlnRqxKbOZCRiABFNTh5bQun3kGICjQsG2HNtc4SvJ9MzkdqtaEpCUlkj2dB61/rAlvvEIBAJCk7Zty5NWE0uYla0N7xCS9KOzPXnWPXxNImqZXIaFgAIxSvPRqkZIvmoZZFHLgEPo0fSv0RWgLkWhmbvZYy/8tWdK+MfFlLBIwjCfsR9V/RNacMielJ4saVZbSzpHZ5ShtFXp51kR9NngYpR171A9SfkIDvJGJE1gScOQDue6msGFTUxdMmEzZSdO8SX6JmU9BEk2xMormLfCkpJapZMtRNNYjj/AMT1KX9EpZazqo57nKv5Uht4Vos4mBaWFUtU0NX1hrMV+omF24M+pTAN3+0rpudzvHb+H/JyXyIy5JWCQFFrUtRajBM8uTypBFufFJYqH6wAtqClZY1FKDfIR67GwK/xZ/8A88z6QW/MjpT+sD5ch+PAFf8ANAUgOP2Y95tVfSORT2iQTODPSUj8u62zj0epH8ogp8mScnMD75wZJty0/vp/eoegUPm8A444skvHjzTh8MqaT7GM2yyZgJAMtXMN/wDlXgxheq5S7EYy5Z8h/kZqNmcXUQddNiSuhUoEAkl07ijYaZ+kE22x4MKUKKit8yHozZMwqY9WMnw8uyb5b0ApsqJdVPMXs9B1OsU3hbGSFTCyXCQANVEJSAn+8oB+u0BXjeyZaJwl/tpMozqgFADKwf3i6X2hLes4lU1RzKLCp+ZnEkxM8lX30G1oEtVsUtc1TsErCEpqQMGIE9VMDF1kvvCcC/ZKHBHIK08CKQsE1lTf8Vf8a4U2yaAcyCxw5tUl9c3A8o9BcY1o86v7ZNUlCSXqKcjSr+II8ucVghSlq3D/AOZ9PvWBkTAt8ZIY7+f1iMieAWY4a5/MjOEaZmg2RPolxRJd+b/ygkW3CebA+Q05UgNMz9WWYjIlmOTGK50pmwuXFSc3zNBVoHxTZmgxFsWTiADBvjpFgvnQZcuXKFcu1lBapcV+TbRAzqsAwpR/t4720d4mjTbE4SpmfiagCTvXM9NTAS5xDqACqVLM4z+df7vKK5SsnryH8/usVonlKwlLkPkXO1CGYP8AMxkyugdclyAoAzMJSgskNQZUIHnBkl8LUUxammv9KR9ImdlbMuzAoLKABWEqSs0AOGmbHU6knSMVeV8jEEy0szAVYlhm+j55lqtSEvW+Bl4/EW2mcsuMNBny5mtP5QrNuSHcuXZ+X1+kNRbHq4BOeZfUcwIh+BRVQAxEMMyK0ZqYTzhsUl2hS0LpM0HI1fQfLWG9nuxc+hkzJiRXgUzGlQrCoDPIjXTVMu6Fp4iwHUZ7Bsz4Ruf0fXtJkrSFkurElTq4S4TgISU+0CCHxB3ypB012hspN9gFl7JSFEJ7maTrin5PmS0ofCDF9lbN3ndIs+OYQCAicp1YkqKcBUoJCQRxKIZIyBMfV5K0rnLlKkjChEshS0g4u8KnFdBhbqDC7s/ZHszTfbUqaFEAIp3q8NA49lmpTLSNiqlfLkpWL6bMcr9GXuTJpSpKU8QQkS3UBiQhWMqUwerAGM8vsS06aiUqWvBMwByx9lK6k5UW1dQzx9QPZ2zoBrOY8Sv1y6lmJLNUsPGMhbDKkrWmQkAOQcZUtRI1KlGpd8yTCcmbx5BvFMozds7OLkYCsJCQop9hKVkkAgFaXxJYlnyKSNoV2yypmFWEoKyxKTWZ7QAKc3Z3IbJ8yRDa9Zy1jiSVV93WhA6gOTCi3LmAqwBXEAmlCR7TFmo/WE48nlk82voT97M/PIHskmlaZH5jnH0T9ECmEw7zAPJD/OMRNs5PtJwua09ecbHsdaU2RJSSSFKxYk1Z0hLFPh6w/wBRkXg1vkdiuYyJs+uJW8yT/iH0kTj1gW8FhaZyE8SiMgQPalKQKmgqCIWJv5BXLmBQKE41UzfuJ6WIzFWz3hFeXbRKkrTLlmWaF0++cyeRIAzDs9aRFifCLsuWVvT7N/PUBImajCBt7ydoT2a0AvhUQcUvKtO8SC/IgkeMYq39uJhlIANWCFVcqOeI4WAYuBuDyiPZLtB/4hGMqwlRbiAD0qXLNkH0YeJcqRfvp3wb6xT1BMvCzLmzgp9jMnrcVz4RvrBs614VoQxOPExGQwpKq+WkAXRa0d1Lcpd1M/5sa3aufEfOD5ktyk1dLsxDVDF9ddIDa2Wc6Ae0Sh37ECiEaF9c49FfaCYfxKxsEa/uiPR68rhHnt8nylP6S0qP+poqRnNXGpVM2FDkHNPOPjktfx+sfXpa3A6RB6uUtaCwtvezQ3LbXAlgcQBObUd9AXzjN/pTUfw8lbsUzqNTNB+kOromJLJAJXUn2WbPMwh/SjKaxJLM04bPVCjp0inFziQF/wBMX3r+2tfOxfAzIDvJdF/+nsZ8pqoMvAPaJ/71hP8AEv6xX+ExISosUqs8hLc0kr00qIll6G0Z+0OJk0ZOsnwKlkQNPtrSsC0BSFeyXDhQKmpmQ6jF97LAmK5hJ9VRQm8TLSGSk5sXqHKg+F66V0j0o5hEFL5MQqPV4mCGzjk+cSc3d84qAjA9BPeluWkc78n7+3ikGOtHaRmkESg5c+kdnr4nAYHIRQmbXSLFuWf4xxmici0sXhtZLNMmkd05UK4Q1KgO7hoTSUEuwyz6QbYFqpmArJyz10MLoCkamUm0y0vMSQMqEP0oYW3hPD5PXp66QyQpBThIbl/OFc27iXqw2B8hzzOe0efjyz5P6FeWyhMpQPEF8VCNK0GXhHkTgDw4hUjyzqTU/wAopVNcYSHIIDDpodS/xi+w2agW5IKlAjTC6hWtXL05xS6SW2HoOk2OZNCkgF2JNHZg7kVIAqX09If9hezyZ07DPcKlAzFA+8lJCWDVzL4gdCK5x65balpCJaQJkmYVmZgrgIymEGqfnh2jYXRbR+KtMxQBSsyhKoHSkS2WkEB826w2EmtjohGtkAK4wGUoAF+T0PQqVCe9u10qRI779onvFS2QSTiSaj2cwASRoQ1SYKsVqSlCUpdkgAULsKecIZ8zuJEhGPCVTiASMFVrNBqPafGxKXKo3xK9/hq7avCklIJNSAA5LcudKR89nWdVSrMe0+edX2jbzLayXJU4Z8NS7gHDSpd9NHaM92q7RoWghOAqBYYhxDQsdCDRtlJIMed6zE6Saeif1CTW9mQtdrQHoCwBPjkH9X5RCZZXGIijOdmaA585B9sj2hUEpDMaEJFd35Rb+KAls1SUstRUzhT8QxZUGhdvCJJwt60yJLZYbpSoVS45/SKplwzJLKoEEJPEpIUAclZuQ2Uam87RLs5QFoQlSgk1lqA4t8U1hXkB0jP3rfRTMWygQoBOmABKcAAdwEjOr/CHRipNqntDXjS7YtnWtR/dTkWzIY0JGQLM/OA51pBoxw5+gAZhtFS7YVKZAYEu2rjR8x1LQrtNqUCC1Ob+dYtjHrg7QwHtEhXCKAEZl8iNjWkU/jMKqVPJwP57vzgCbPWompIFHf565xxYSKlTK2d601019Id4/oSRr+z19/rZaVksVjhcAE5ByohhQbCkfYrNaCoBxhP5XB21EfnKwvjTxDCQMR2BYqSQcyOUby5O1aLIMZKpiAFBKAoge0khRSSQmj5J1PWJcuLnguwZlC0yf6QO2cwW6aJLhKVYH4SSUAIJetOGnWPRje0ds76eualLCYta2d2xqKmBPVvCPRQqeuyRvbM8kx9akHgT/dHw3j5V+FX+U+UfTLMeBGb4EfwjeB9WnpFGF8s0FzlIOpWXyxEs26fGFP6TAfwJNaTU5vqg7+PnB9zkAggsXOeeWgausc7S2fvZCUzASk2mWFDJwramrmraw7Fxh2wa5vQvTYCbQJpbAbOJZGrlWLLZtaZ+XrwTwsGDUAAYACgAAyFBDLDTZmHyAhF2oteBE2XULCFrcUYJIR5ufSIp+T/0PvhGKvabjmqAoAADuSCT8/SFomrSlacRwqoebKfwDwfa/wBpN6/SKJN3hYUo5JDsMzVm5fUx6c/yiL7FccglNlxFk0dixzyr4DeIrsagoJIIKiwfVto4YUhUEWOzFamBA3J0jqLCWdjXKm2cPLusPdpSogBRDNy8K5t5QNVpAXSRRdVxpmyyStlPQ6Bs38xAU+wlEwp9oAtqHA238Mof/i1AhmA1ApEjMSVpxgECruHr006tCVdCfNkLpuhKVOouCwZ98+ukHWm6ETFDuy2FsIbLblqTHkS0J4kkgAEAO45H+cWy5mECuYBZ65D1hbt72L22DLsS5asJBBG4+UdUjrzDZbu2Q6w1lW+hSoOaMSXII2Ghy9YrtrhCEpmlp2KXM9wmgY4gWwuMzyfOELD5V2ap2Zq0oTjQQddOjv5tBt33YtQV3ZAwDERiYly3CCXUXOQhxabumISe8QhJnTkoQEYRUrYSwMXClsRKiCeFNavD+5+yUxBxrSh3Zndk8sINSphyAO8PiOUq6H+3QNdN24Es4xGquu3QQ/sVnIgmx3dLxKS7KSUpZvaJfiQSXUkMQS2ZbSG8m7AIpWpWkOnGBSJ6cYl4h3mHHh1whQTi6YiBE7bZxMTwqSSlyzg0FMmJbEwLfGF962gSLwsv6uYoTkrkqWl2SCoKySC5xYanIPA9xXXNkS5ffzEyyiZPUEsBilrUyErVkwUErcM2LJyYFsdPBTel8rSpSAQUBgXSFORnpWvwjEX1blKUVpTVVK4i2jJfiy3jU37YwgE4hNBPEZSg3E54geI5HRqjeMFec7DRyoZhuH0BAVka8xHkz53bdM82/J1yUqtoCcJWpXIIGtDU8g3jo1WFz2t1+wVEkNR2bLCHcnzEKZikpUVJAHCGA0xChAJJd/jvFf8AaM3QM5xF0uSaVbamkVuPJaN0bC/JM2hnLoQwGIkijYWAYZDXbOMvMmUICqDUhz6R9C7L2VNrkA2u0I9oEIBQlVHdyCCAcmpTwbl7fo/lm1SkSFFloXMW7BISlYYBSBqSBlm2homJc98jFjbWzBfhlJ/zChOgVkpR02+2i2XcUxQdgVO1FAFJcuCCKM8bOfcarL7UtQH5s0f7wdI9IGE2tImv1ly9JC6rxfKPn066pmJsCnKsLfvVIFNWB8jFarGoAFsxiBd6ORXaoau0bi8bIVDE4QsEKSoluJNUuDmH+MI7BdnfBxi9pT4mSlPEaKWSAaHIV5Rfh9S7nbQct0IVSikhKnBLEZZFiCPAwZNnMQGTSgoGA+JaNd/YVmoTOwqKgSkJK0pYsAFkszajQ8oz1+9mpkiYrvQUy8RCVhLhQc1SzgdCYb5q2G5FVotgLVUehbzaPRNU8IZmS4fIK6VPJo7BAm8kSpZZkh84tmAClG+/KFqpzJLAJbDk+vjFlonlj1b0eI8iaemx6yfHeh7c0s4gp2YnM0yb5wZf6iZSACC1os7tzmAbmM1d80qmpSSeutGy8oaW+0q4AVEgLlKY5EpUhQJ8fCLcTn2WtC/c+Ww3EkJLkYioYQTUgAlTDlQnrGEvC1qmSkzFnEtdjmlROpxJJMae9S1sl8hOHgVIjK2dDyrODkbNNB6Y0CEStcf9+yh15ciG9ZhStR/NX0EXXXbkgcRSDUVOYJB9CIov5XEkaAfFvoPKFZi2XqUJ1vk0NptUlSkqxBwd6bVDfbRwuu0BuIS0e7UcWrjq8Z6CbutCkrGEkYiEqbUEwao57NDZLRw+J+JHnBa0UB3oxyq1fKBpZZJYAYCAGHXXM5CLFWlWHP3gPAh/kITXZNdbK59mJUGIAFKkVZnO+8Cd0O8AcCrGgYud1Zs4Pwg+z2cFbnMhycjxUPhWPKsyTiUzEKOpZwpnz5wBhG22jCAAGd60bwO2UUS7Yc/gXO2kUXytwHqd9Qx0hbLnEU0z8Y1TtBKdodTbyIIJBHXX0jTXbbJc5CRNZWFSQA5FBkCwoDuT4UjDyppUriJNdfD6w7uWzhSkjJysU/dSohvKBc66NS0+D6d+BTOlkqMtgSQUlkhSkmWkqJFGxO+jPtB173qmVZUqmhKhNaWUpDpJUk42GqQAogUdhCCTICUSk5gpSWNRx4UKbqFq8+QYvtFLCrFJQQMKZlkA0b9ZLScuRI8TBw98Fs9bH9gubu1SlJ7s93J7oHAysJKVBi9E0ybXPSGqCTSn38NYFFqOwhYq2lFvkpSlA/ESp3eFuImz92JZd9BMUKvQ6RnYfQzm22X3mFSmUg0cMC6Q+EnMAKDkZVGhhV2ntoKAkEOouf7oqPMkHwhPeMpp1otGJRWe6SAqqUsVpBSGocIZ9iYTptSpkxZWok4iH5DT1iT1bcw0ibLkfi0dtst0sDXkz5c4zc+5puJRSlPEGcqcj47acucaUHiI0iyWXejdI8jHdY9+JAtmFVdZ73uTQkpIIS5YjJ6N97QVarkWFVQZoZwUqCGNAXGFtI0KE/rpx1Hdt/ukRftzh1+rtNf+gnTQNd62lhkqSRosufNqiOIvSdKnCZLLcCk0ObqSpiGYjhyO8EhNRzeKFpem8Sxk1boxU1yae6u2neBljCvrwq6f9sQvFEtQJRJSFHMutCf8wlFJPX0MY8Kq0afs/blTELx1KCwOpo9d49TDlV/GkW4sryfFmXtxwkulKVgl0jiZm1Klbj0hWmYoFXNT1O4D+saL8IhU2avCAViViADB5ijiIaoNAX1YO8I1JBBLVb6j5CHZIUvRt49Pkq78nVPm8A3nbZq1YVTFrrwpJJALNQaUEOZUsN97QtVICps0kkYJZWltFBUtI/jMB6evm0hEv5eIsVOUmgKic1Uep+/SPQUmzgvU+ceivaDP/9k="/>
          <p:cNvSpPr>
            <a:spLocks noChangeAspect="1" noChangeArrowheads="1"/>
          </p:cNvSpPr>
          <p:nvPr/>
        </p:nvSpPr>
        <p:spPr bwMode="auto">
          <a:xfrm>
            <a:off x="0" y="-798513"/>
            <a:ext cx="2790825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1" descr="data:image/jpeg;base64,/9j/4AAQSkZJRgABAQAAAQABAAD/2wCEAAkGBhQSERUUEhQVFRQVGBgXFxgVGBwXFxwYFxcZFhgYFxgXHSYeFxojHBUXHy8gIycpLCwsFR8xNTAqNSYrLCkBCQoKDgwOGg8PGiwkHyQsLCwsLCwsKSwsLCksKSwsLCwsLCwsKSwsKSwsLCwsKSkpLCwsLCwsLCwpLCwpLCksLP/AABEIAKwBJQMBIgACEQEDEQH/xAAcAAACAwEBAQEAAAAAAAAAAAAEBQIDBgEABwj/xABJEAABAgMGAwUGAgcECAcAAAABAhEAAyEEBRIxQVEiYXEGE4GRoTJCscHR8BRSByMzYrLh8RVyc4IWNFOSk6LC0iRjdIOz0+L/xAAZAQADAQEBAAAAAAAAAAAAAAACAwQBAAX/xAAoEQADAAICAQUBAAICAwAAAAAAAQIDESExEgQTIkFRMhRhgfBCcZH/2gAMAwEAAhEDEQA/APpybYFcutItEwGkA4SkaERaiZtHpuV9Hlzb+wizyUocCCaaxXLWNWjk9adCOkKe2x60kWMAMqRD8IhWYDwN3vOLJajpG+LRnkn9FdvsBRxJ9Mx9RAYnKIYnOhfSHqLRSsAWuS5Kkiu8FFvqheTGlzIL+EmJqCDFMy3E0Un6w3kzdCCDzge02IKNddYOci38kBWNpfFi6TagN4YWa1E7xSLmc0WB1EVJTMQQCHHKvwg6cV0DPnHY6RaTrBEuY+sKBOIzBiaLbErxb6Kll12OscetEhK04VBwYWyrw3i9NtEIeOkx6yTSKLRcX+zU3JX1ELpdlmFZQSx55emcP0WsHWF143whE+VKUQFTAts3dJRhHi6vLnDJy2uGKvDj76BJlkWk1Jfk7ecDEE7eNIdzLSwrAK8K8QIbR8vKKIt/aJ7xpdFNnnE5msHBT5CFk2zoAwuQoB3cv15wIm8lJLEuN4Z7fnzICy+HDHik1pF6FUhLItbn2gXy38YMFrUnMPCqxvobORFk9JWcKQC4q+0KZ1wzdEjmHZuQ3hvLt2waDLLanzjlkvH0c8cZO2YybYJialCgPMekUpS5aNNfNpMsOnMnan8jCJTqViPpF+LLVztkWXGorSD5Rbwg6zTQIBlkZwQiYBCLWx0PQy70NEEqG8C9+8dCXifw12P8wmZMSRlFCVgGgePGRtEpEqtY7hI7llYWCaiDZVhSUuDWImzCIotTcLHygae/5ClJf0DqtiUUUpjtHoWXjgK3STzpr4x6KpxS1tktZqT0i0Ws6gR5U4NlXlAgVFgmQ1whPuMsTN0LxfLUCK/zgR46IxybNh8oiCEkc4WJmGCZU+E1A6MiD+8aJoUDAZnCJphLkeqL1DSPFMUl4icQ0jPE3ZcFx0JCusCqU/WIgmC8AfMOmJJDGvxigSRln6GIA828YkkvGa0dtM6iS1G8YuRLpA5mgGpA8YqXeKRlXpG+NPo7ylBjkDJ+UZTtHds6ZPRMYpMtIw1Du5PyHlGilW0Hrziq2SRwlq4B/wAyiVefzhGTcUhiU2gmUtUyUlS0MTVhXI508/GK1WVwxr97xO71/qkD90fCCQqGJuTHKoUTbLMSH4VNyct8IVTC5rnGsMCz7BLWXOfl/WKMefXaJsmDfTM2Itl2lQyUfiPWGE+6An3qc/rAEyQxMVq5slqagLkXv+ZIPSkQ/tFYU6HbY1gXBHMEZ7cdne5RZabctZOI56CKpa2iSpJGYIjhEGvFLSBbbe2XS53nBCXgFotROIyygan8Cm9djGSIICDClFrUNovF7LyYRPWOvoonLP2NUE84ukz0g8QYxnkWpQLgmLDbScw8A8DYS9QhleZfilzCDtip4QvmWtZ18qfKI/ijsI5+KPKGRj8VoVeTyeyGLcRyLRaeQ8o7DOfwX/yUtHWizDHsMbsDRwJjuGJJTFirMoByKQDpBpMqAieMxyOgRxqOhZiffKGReOJlGL5ViUas8LpyuxiVPoqTaVbwWi2U9p4gmybgAxJViBGQ8IU3DGyrRJc4KqzkV0iaCFD+UCqu5TOli3R4gmVNB9lXgIzxl9M3ypdoITIA0Y9PrFy7ElYzaAzaVs2Ex6VbmLKDCOc19Gq4+0XTbiVUoIUBUPmeUBKm6MkEZuGhpJvAaF+UQvCalaair0MZN1vVBVEa3ILLtGIhISCdGZ4pvRsbdyqiQPaT1/NziyxYUkreqQSAAVaHPCIEtN/g4nwuWFUrBDdconzvd6X0OwJ+G2GXdOdLYFIw0GJvRiYOCoS2G8XIT+bKiviQxhmmHTyhdPT0EhdIGXZ0k1Dvz+kTwc4klA5x3R3fZFVklHMEdHiIsEvQecXgiOsNo7bX2b4p/QJNusEHCwik3VsYZN0j2NoJZKAeKGK12QsxT4iBlSCzN8m6Q8VaI5LlherNs3zglma7FvCn0Z1Uto40PrRcyjkpPk0LJ9jKCyqH7y3iiM010xF4antAoTFgSnnFipBGYI6iOYRB+SYvWjmBPOPYU846EwQiwKJrSBdJdsJS30UBKft/lEkoRv6GGCLvSBUP96QtKQCR8c4BWq6DqHHZcLOk6mPRUW/KB1cR6O0ztr8JhEdwwxNnTETYhoYD3UG8NAaFtF6bQdokbFETZSN4FuWapuSX4gaivOOrI0bwioyTsfKOdydj5R2l+m+T+0XibzEESZgBzpC4pMdSYxwmFOXT6NEJiSKtAc5CCSEKGIZgEEjqNIU4juYVomKFppqVfwE/KJLh42tPt6K4yrIntdLY+nzlJIFC+WkRF6kUaBVknN4gUxYonXJC8tJ8DCVbg775xMXghQOIOMmIeFfdx3DHPFJqz0i6bKS9MtIjgfOvWK8EeYwev9i/Lb6GlhRwrAAFNOhjCTUpxLxc2ZqqxZEsWDOdPHKNHNt0+V7Pc4FfmxYvZObKbTb3h1gEWpWqbOTr1KX3OtOvKPGyZJ82eziTULgNuJIKZb+yx+esNlWME0Uoda/0hAi2TCWSJXIAke7ibnXh6+cNJa1MHz1ivBSpcMl9RxXK7Ll2CYBRQMel2kjNJpSJIWRmYn3g39Io2/sQkvo5iB92LFpScg3SPUOsS84DYxFRs6ecQElO0etquBQcuxyz8IWXV/rE4U1/i1hFZ/HIo/Rqwpw7/BuJSNvSKzJrSkWCJAc4o3oVpEEzFDn1ixVqccQ+cRLbxEoTvGaTO210W/jNG+kRWhK80j4REYfzescUpP5h5x2vw7e+wGbZinYxDGQenlB5UjXCfvnHFLTph8hDVb/BDx66ZWi3U+28Yl3wzDRWuzKI0Ij0qzk0YecdqezU66CUWktWvrHoCmrwlmbzj0Z7aZvua4PG8WIGE1fX+UTF5cvWFi1cSfHR9PSK589oiV0z0XEodyrwCi1Yv76M5YLakKdRADFycsoV9o+3MsS1okkKW6WOjFnNa8vIvDPPU8kttKjb/ihuPMRNNsGreYj5dd3aC0rQDiRwqwl01LMauQ9CIbWftCQVd8EhIwh0jKhLq4jnyyif/JnodM7W+dG9NrRqR5iIr7o6pfrGVVfUh272WDQ5tmAdeofrBnT0B+/D6wSyv6C8JoYz2Scwx5jN2+p8DGJ7dWj9emWCClMsKISzYiuZVxq0OryVwD+8NOu/xhFedxGYrGsgFYDBNeEEt4l9oOsm0nQCwqW/ESSJwIgqbJKJYmFSGJAw4xjDkgEozCXSoPyi6TceHJfmPoItm3UVpwqKaNUAgsFFQc7OowDyzvsL23roWonvr8YKsoK1JSGqQA5YVOp0HOOo7Nge8c/sZQVIuspUCDUfe0DWWfphTFfgLOGFRTiSpmqhWJJBAIIIzDERWJ/2IKVctcTjJIoCzJGEM76CJG6z+b0++cL92f0NQ/w0MqZissk8iPEKMUmJXfLazJDuy1B2bY6dfvTipgBYqA2cgRDk5rguxcTyXXc/ep6x84lW1T+0rzP1j6TYR+sT1jFWfs+CHxeY/nFfpaUy9kfq5dUtFVmnrWoJBLqISA+aiWAr4QZbFLlHCpaTQF5czGlnIzTTNJDcoslXEUqSQplJIIdOoLjXcR6ZcmIZgUagP5lKOZOqlQ73Z/SdYq/AdN4F2xHzP1gyUiaqUZoWAkYs5oSSUjEoJS7qIBdoGPZwv7ZptzEEC61YAjECOJqEl1IMtRFQ5KS2ukc7n9NU1+AU69DmVqr+8X+Ma3slemNMzERiDKBLPhICSH1qAf8ANGSTcsuaSkTahxhyy5GrfSGFguZUpKylQOFKiQqlAyjXw59I53PafJyTa19G5tt4GXgYBWIPttyO8cVezS0rCQSoqDPk1M2q8Jja+8lSS4LIALNmAHFMi+kJLPey/wATakKI7uWiUUAgDiUnERiZy5ahOsJXqMj22xzxY5WzXqvz8yGGpfTXSIf22HFMyGc6HX1jCW3taopLICXSaqLso0TRq5hwYV3heBXMxBfDhTQgsSUijdXLco7/ACrS2mSZLw/SPqN637Ks4BmL9rFhwgqcpzDig2rr4xRdXaeROYAEKNAFhn1ocn5Z0j5dYJs2dNEhAeYScIdgWBUan2jRR9I23Y64CmcTPSlS0lyCcSUAeyQ3vlVW0CecPXrH21onx46t8I2qJg/KG2MVWmZLSklRCOZLCMdfNotEiaU99OwKqglZyeqS+qTTox1hBa7dMUola1qO5U8O/wAhfSKVg/TZ2ntQlJaW6+fsp9anygEdrZgyQh/831jKJWs+8qHH9jTgKgvnUjUOOWRgKzW/sonDjS5X/wBGUzthNVmmUW5H/ujkJ5tiUn2ilL7qSPiY9Aed/oz28X+hvNv6XQsskE+6wZqEOr0iFp7SY0hAlskVcniJd3oWy0aF4umd/spv/DV9IKldnJpGR8ZU7T/2o7ZrUfYHOthUkgUcM4Neo8vWFKLkDklai9dOdRnvGtldmD73edUomt5GTFn+jssFjMmg85asvGWIyq2L8cLfKM3Z7LgThSVZu7gHbMCKbZZ5qkKSCFORVVFUOTpoaE7RorXYLPLIBmqfYsktuykg7+UAWnAF4UFRICVF2ZljEggpzBEK8V+FCWK14IzE6wWijSw2ZGJLVclyTWrQ0sky8u5mTUHglpTLLlBIUGYIGZVxAOAfa3g5S2D7fKGNpsxFzc5pExW+FS3/AIQiMUpdEuX00Y/5bFtk7XS5skd4ohSWCnUXKgKn2CP6mO2ztxKdADHCGFToXrRh4bjw+b2iwzZeaVMcsNUksDmKPyz5R2yIU44VvTdnIo75DPygrnjlk6y3PR9GuS8pakhCQEM5AKkl3LkhmOu2mZhVe3aBcqYsFDLKSjH7uEKBSUt8SSIz8yQAVV4mGRYuA+QqBSOqtA9p0hteIkHZzk4BDitInTW9nVnpyp/B3ct/CYpMmahZZaVIw5hSCSQpwRhq/SNgUaEpq4PENQx+MfLheZQojESdHcNyId6R2de6gXK3Vma0DCjKBclxGVLbWkHi9S4XK2fTrPZhLQlCSAlICQ6gS1TWg32ji5KUd4sEOvCVcQPsJKQwAfXcxjOz/akBkLUkIrxEqJc1Zzp9I0Eu0KWZhcGWe77o0qChRWaFzxNmIU003svx5ZtLQULZOI7sJVLQCVY+7UScW1OXLOC5Nms6aqE2YvVUyXM9BhpC3tFZ5qZsruFzQlYBmYFKYcyxpRhTaBL9TaUTJKUTZ+EoSF4VqZ8LkmusVxpLolum29j4rTLIVIMwMXCJkpak9AWdMKJSAtCpU0KS4Dg8JZ3BDg7bQLe6LQFWcInT2Mt5hC1Z4lMVHFmzDwiF/laCQlajMEqUxPESopST7RYk8UdUnTfI2tl6iWXDE+1QuM30rCeRfPdgIQ2FJLAuSXJJyG5MBWm0BS1Z1YcnqwP2YXqQpIASoZVJIzJZuYAjz9Omxd+opvg09jvdHeKKhhVMwAqKhh4AQNKaPUxC9L8k40gutUslQAUUjiGE+65bhIYiMguVVySw1YketP6Ry2WkzOEhRCQwLBwzjPNstYomXvbYC9TXj4hE62JxFWJsVFJ5GvtEkl2DvqIItnaJS/amLwpyKABmGqByH/MRGenzlKrhdhR2f0NA79IHwqyIw9Tn00ihY01yJ8maOz9qJiVjuiCM2w+64LPnhpkKesTm3yqfiKaqUxVRklkhIcAuKJ9YBu+UpYKlBQSPZwsVM4DZEabbwbMsaFnGv9XphGubA+Qz2hTUrgF09a2C22eRXkC+Kg0LDrrGk7L3B+Kl4kKSQkJCkJCiRT3jhUGOFwzuxrGYmXOrDVVcRALUw6PrirlH0b9E0vuZFpKTxDuioP7wTMJDgt/SMpyp4GYIVWky277iVZlpWiWAoAjEArEHBTxLWgZYs38I1lgkJlygMYJUxxuBiUqoY6jQcgIJtdrVilpqQVyy5qP2iQ3VjAlstCZasagSJaQABm8wkE7UTLPgTvE9U6SPYiVOyntLYEzZJxFKcJcKUQkJOQcmjF8J68owEqwLmFghVOT/AAJf+cfTrRIRMlrxhKk4FHiDjJwWhHct2yUTFYpSFOkcqud8yd4bGVqeQLx7vgzIuiYA3dTf+GtvRMPbw7TzEIEuShUsANjWghT6sk0TV6l/CHVhsNnV3mKVlNmANoAaAdIJF2yNO9T0UR8IL3ls1zX4fNZk8KJUuYkqOZmTEufFZc/KPRru0dwDEgpnWkYkuwmLbOlHEch65Wxbtr6Meb2nIzShY3IUFeIC2Pg3SJS+0qjkmW+zLfxBW8N5t2ypv7M4Fapb/pP/AEnwhReNxEVUnL30nLxFU+LQxWq5QuoT6eiz/SFYB4JXkv8A+yLu0szBOCHagID7oQo9aqMJFWZYf3h5K+h9IcX1bJdoUkiowJcLSQQUoQg5jdBqH0gkLWOt6oBvGcQuQoAqezAFqkNarSHY5xJVqdRUnjaVIBAzdKCkhmdwwpHEyDQpJUEjAMXshOIrwhTORiWT72ekGSbtKwSRwjU8KW+fm3IRuhkz48i6Ze0laFBM9LsQf1c90nVx3VGyjYS76s9osndyMa0plqlElCkNwJDsoOWCQYxt8zpcpctpQWA7KwjowFGTn12gy03ws2YdwjAhI4sNFKBcqZIdm0Lv8IxrjaFXlbrkWXyAES5QWSEDEXAqUjhKmyDrcDKmrPCo27UJFUippQB2bXL1hX/bCnzzOefR/OPKtnuKIDUU/LprQeURVNN8k1cvYykLBBOpBDHNg51Obhq7xIzEVwkhQAAIrhOTtCv8STRGWQ83+MelpVirm4HU5nmBSM8dAaOWmzrJJCgWNQ5610qziApzoVnQ5nR+o2h9NsCFklTbJzcbYmIG3lpAJuhSiAFgswUVBiBnws5OsOnKjUwGymrF9NKfddI09j73CAFgAVFd+TU+EIZ0pUqYAXBehTkQcq5PTTaDp14kFlEgg5GlTyyb6wnNdP8Agx/6NPY+0kyTgC1BSCyS+SPEVap03h9fKcUyWoSJs8YUKSuWkFKcQw5lQIocwMlDpGIlXupQzHk7aaeUME34sADEouAHfRsxWm3QQifU1PFIZGTXZrZ84pMtAQtfCApSAClGZ/WFwQ4rkaQkvys5Shl3cojRwZYqOTF4EF8qAPETiLl6vwYKvmGHw5wtn3jxAk0qTR/IZND3mdzwgnl/DkpLJKtzvlSmfWBJtr0BHmfHl/WLzegPCzDkachrCa8gqWoZsoUqOmQ06xuKedMRoK/tAVBGWh826Qum3hVTtpRtRkXJcnKKkTSXyHMmKVSR+ZB3r8Iq8UakO7Dd4nJEyYWQ6nSGFAmnzziyXcko5F2/M9NRlnRqxKbOZCRiABFNTh5bQun3kGICjQsG2HNtc4SvJ9MzkdqtaEpCUlkj2dB61/rAlvvEIBAJCk7Zty5NWE0uYla0N7xCS9KOzPXnWPXxNImqZXIaFgAIxSvPRqkZIvmoZZFHLgEPo0fSv0RWgLkWhmbvZYy/8tWdK+MfFlLBIwjCfsR9V/RNacMielJ4saVZbSzpHZ5ShtFXp51kR9NngYpR171A9SfkIDvJGJE1gScOQDue6msGFTUxdMmEzZSdO8SX6JmU9BEk2xMormLfCkpJapZMtRNNYjj/AMT1KX9EpZazqo57nKv5Uht4Vos4mBaWFUtU0NX1hrMV+omF24M+pTAN3+0rpudzvHb+H/JyXyIy5JWCQFFrUtRajBM8uTypBFufFJYqH6wAtqClZY1FKDfIR67GwK/xZ/8A88z6QW/MjpT+sD5ch+PAFf8ANAUgOP2Y95tVfSORT2iQTODPSUj8u62zj0epH8ogp8mScnMD75wZJty0/vp/eoegUPm8A444skvHjzTh8MqaT7GM2yyZgJAMtXMN/wDlXgxheq5S7EYy5Z8h/kZqNmcXUQddNiSuhUoEAkl07ijYaZ+kE22x4MKUKKit8yHozZMwqY9WMnw8uyb5b0ApsqJdVPMXs9B1OsU3hbGSFTCyXCQANVEJSAn+8oB+u0BXjeyZaJwl/tpMozqgFADKwf3i6X2hLes4lU1RzKLCp+ZnEkxM8lX30G1oEtVsUtc1TsErCEpqQMGIE9VMDF1kvvCcC/ZKHBHIK08CKQsE1lTf8Vf8a4U2yaAcyCxw5tUl9c3A8o9BcY1o86v7ZNUlCSXqKcjSr+II8ucVghSlq3D/AOZ9PvWBkTAt8ZIY7+f1iMieAWY4a5/MjOEaZmg2RPolxRJd+b/ygkW3CebA+Q05UgNMz9WWYjIlmOTGK50pmwuXFSc3zNBVoHxTZmgxFsWTiADBvjpFgvnQZcuXKFcu1lBapcV+TbRAzqsAwpR/t4720d4mjTbE4SpmfiagCTvXM9NTAS5xDqACqVLM4z+df7vKK5SsnryH8/usVonlKwlLkPkXO1CGYP8AMxkyugdclyAoAzMJSgskNQZUIHnBkl8LUUxammv9KR9ImdlbMuzAoLKABWEqSs0AOGmbHU6knSMVeV8jEEy0szAVYlhm+j55lqtSEvW+Bl4/EW2mcsuMNBny5mtP5QrNuSHcuXZ+X1+kNRbHq4BOeZfUcwIh+BRVQAxEMMyK0ZqYTzhsUl2hS0LpM0HI1fQfLWG9nuxc+hkzJiRXgUzGlQrCoDPIjXTVMu6Fp4iwHUZ7Bsz4Ruf0fXtJkrSFkurElTq4S4TgISU+0CCHxB3ypB012hspN9gFl7JSFEJ7maTrin5PmS0ofCDF9lbN3ndIs+OYQCAicp1YkqKcBUoJCQRxKIZIyBMfV5K0rnLlKkjChEshS0g4u8KnFdBhbqDC7s/ZHszTfbUqaFEAIp3q8NA49lmpTLSNiqlfLkpWL6bMcr9GXuTJpSpKU8QQkS3UBiQhWMqUwerAGM8vsS06aiUqWvBMwByx9lK6k5UW1dQzx9QPZ2zoBrOY8Sv1y6lmJLNUsPGMhbDKkrWmQkAOQcZUtRI1KlGpd8yTCcmbx5BvFMozds7OLkYCsJCQop9hKVkkAgFaXxJYlnyKSNoV2yypmFWEoKyxKTWZ7QAKc3Z3IbJ8yRDa9Zy1jiSVV93WhA6gOTCi3LmAqwBXEAmlCR7TFmo/WE48nlk82voT97M/PIHskmlaZH5jnH0T9ECmEw7zAPJD/OMRNs5PtJwua09ecbHsdaU2RJSSSFKxYk1Z0hLFPh6w/wBRkXg1vkdiuYyJs+uJW8yT/iH0kTj1gW8FhaZyE8SiMgQPalKQKmgqCIWJv5BXLmBQKE41UzfuJ6WIzFWz3hFeXbRKkrTLlmWaF0++cyeRIAzDs9aRFifCLsuWVvT7N/PUBImajCBt7ydoT2a0AvhUQcUvKtO8SC/IgkeMYq39uJhlIANWCFVcqOeI4WAYuBuDyiPZLtB/4hGMqwlRbiAD0qXLNkH0YeJcqRfvp3wb6xT1BMvCzLmzgp9jMnrcVz4RvrBs614VoQxOPExGQwpKq+WkAXRa0d1Lcpd1M/5sa3aufEfOD5ktyk1dLsxDVDF9ddIDa2Wc6Ae0Sh37ECiEaF9c49FfaCYfxKxsEa/uiPR68rhHnt8nylP6S0qP+poqRnNXGpVM2FDkHNPOPjktfx+sfXpa3A6RB6uUtaCwtvezQ3LbXAlgcQBObUd9AXzjN/pTUfw8lbsUzqNTNB+kOromJLJAJXUn2WbPMwh/SjKaxJLM04bPVCjp0inFziQF/wBMX3r+2tfOxfAzIDvJdF/+nsZ8pqoMvAPaJ/71hP8AEv6xX+ExISosUqs8hLc0kr00qIll6G0Z+0OJk0ZOsnwKlkQNPtrSsC0BSFeyXDhQKmpmQ6jF97LAmK5hJ9VRQm8TLSGSk5sXqHKg+F66V0j0o5hEFL5MQqPV4mCGzjk+cSc3d84qAjA9BPeluWkc78n7+3ikGOtHaRmkESg5c+kdnr4nAYHIRQmbXSLFuWf4xxmici0sXhtZLNMmkd05UK4Q1KgO7hoTSUEuwyz6QbYFqpmArJyz10MLoCkamUm0y0vMSQMqEP0oYW3hPD5PXp66QyQpBThIbl/OFc27iXqw2B8hzzOe0efjyz5P6FeWyhMpQPEF8VCNK0GXhHkTgDw4hUjyzqTU/wAopVNcYSHIIDDpodS/xi+w2agW5IKlAjTC6hWtXL05xS6SW2HoOk2OZNCkgF2JNHZg7kVIAqX09If9hezyZ07DPcKlAzFA+8lJCWDVzL4gdCK5x65balpCJaQJkmYVmZgrgIymEGqfnh2jYXRbR+KtMxQBSsyhKoHSkS2WkEB826w2EmtjohGtkAK4wGUoAF+T0PQqVCe9u10qRI779onvFS2QSTiSaj2cwASRoQ1SYKsVqSlCUpdkgAULsKecIZ8zuJEhGPCVTiASMFVrNBqPafGxKXKo3xK9/hq7avCklIJNSAA5LcudKR89nWdVSrMe0+edX2jbzLayXJU4Z8NS7gHDSpd9NHaM92q7RoWghOAqBYYhxDQsdCDRtlJIMed6zE6Saeif1CTW9mQtdrQHoCwBPjkH9X5RCZZXGIijOdmaA585B9sj2hUEpDMaEJFd35Rb+KAls1SUstRUzhT8QxZUGhdvCJJwt60yJLZYbpSoVS45/SKplwzJLKoEEJPEpIUAclZuQ2Uam87RLs5QFoQlSgk1lqA4t8U1hXkB0jP3rfRTMWygQoBOmABKcAAdwEjOr/CHRipNqntDXjS7YtnWtR/dTkWzIY0JGQLM/OA51pBoxw5+gAZhtFS7YVKZAYEu2rjR8x1LQrtNqUCC1Ob+dYtjHrg7QwHtEhXCKAEZl8iNjWkU/jMKqVPJwP57vzgCbPWompIFHf565xxYSKlTK2d601019Id4/oSRr+z19/rZaVksVjhcAE5ByohhQbCkfYrNaCoBxhP5XB21EfnKwvjTxDCQMR2BYqSQcyOUby5O1aLIMZKpiAFBKAoge0khRSSQmj5J1PWJcuLnguwZlC0yf6QO2cwW6aJLhKVYH4SSUAIJetOGnWPRje0ds76eualLCYta2d2xqKmBPVvCPRQqeuyRvbM8kx9akHgT/dHw3j5V+FX+U+UfTLMeBGb4EfwjeB9WnpFGF8s0FzlIOpWXyxEs26fGFP6TAfwJNaTU5vqg7+PnB9zkAggsXOeeWgausc7S2fvZCUzASk2mWFDJwramrmraw7Fxh2wa5vQvTYCbQJpbAbOJZGrlWLLZtaZ+XrwTwsGDUAAYACgAAyFBDLDTZmHyAhF2oteBE2XULCFrcUYJIR5ufSIp+T/0PvhGKvabjmqAoAADuSCT8/SFomrSlacRwqoebKfwDwfa/wBpN6/SKJN3hYUo5JDsMzVm5fUx6c/yiL7FccglNlxFk0dixzyr4DeIrsagoJIIKiwfVto4YUhUEWOzFamBA3J0jqLCWdjXKm2cPLusPdpSogBRDNy8K5t5QNVpAXSRRdVxpmyyStlPQ6Bs38xAU+wlEwp9oAtqHA238Mof/i1AhmA1ApEjMSVpxgECruHr006tCVdCfNkLpuhKVOouCwZ98+ukHWm6ETFDuy2FsIbLblqTHkS0J4kkgAEAO45H+cWy5mECuYBZ65D1hbt72L22DLsS5asJBBG4+UdUjrzDZbu2Q6w1lW+hSoOaMSXII2Ghy9YrtrhCEpmlp2KXM9wmgY4gWwuMzyfOELD5V2ap2Zq0oTjQQddOjv5tBt33YtQV3ZAwDERiYly3CCXUXOQhxabumISe8QhJnTkoQEYRUrYSwMXClsRKiCeFNavD+5+yUxBxrSh3Zndk8sINSphyAO8PiOUq6H+3QNdN24Es4xGquu3QQ/sVnIgmx3dLxKS7KSUpZvaJfiQSXUkMQS2ZbSG8m7AIpWpWkOnGBSJ6cYl4h3mHHh1whQTi6YiBE7bZxMTwqSSlyzg0FMmJbEwLfGF962gSLwsv6uYoTkrkqWl2SCoKySC5xYanIPA9xXXNkS5ffzEyyiZPUEsBilrUyErVkwUErcM2LJyYFsdPBTel8rSpSAQUBgXSFORnpWvwjEX1blKUVpTVVK4i2jJfiy3jU37YwgE4hNBPEZSg3E54geI5HRqjeMFec7DRyoZhuH0BAVka8xHkz53bdM82/J1yUqtoCcJWpXIIGtDU8g3jo1WFz2t1+wVEkNR2bLCHcnzEKZikpUVJAHCGA0xChAJJd/jvFf8AaM3QM5xF0uSaVbamkVuPJaN0bC/JM2hnLoQwGIkijYWAYZDXbOMvMmUICqDUhz6R9C7L2VNrkA2u0I9oEIBQlVHdyCCAcmpTwbl7fo/lm1SkSFFloXMW7BISlYYBSBqSBlm2homJc98jFjbWzBfhlJ/zChOgVkpR02+2i2XcUxQdgVO1FAFJcuCCKM8bOfcarL7UtQH5s0f7wdI9IGE2tImv1ly9JC6rxfKPn066pmJsCnKsLfvVIFNWB8jFarGoAFsxiBd6ORXaoau0bi8bIVDE4QsEKSoluJNUuDmH+MI7BdnfBxi9pT4mSlPEaKWSAaHIV5Rfh9S7nbQct0IVSikhKnBLEZZFiCPAwZNnMQGTSgoGA+JaNd/YVmoTOwqKgSkJK0pYsAFkszajQ8oz1+9mpkiYrvQUy8RCVhLhQc1SzgdCYb5q2G5FVotgLVUehbzaPRNU8IZmS4fIK6VPJo7BAm8kSpZZkh84tmAClG+/KFqpzJLAJbDk+vjFlonlj1b0eI8iaemx6yfHeh7c0s4gp2YnM0yb5wZf6iZSACC1os7tzmAbmM1d80qmpSSeutGy8oaW+0q4AVEgLlKY5EpUhQJ8fCLcTn2WtC/c+Ww3EkJLkYioYQTUgAlTDlQnrGEvC1qmSkzFnEtdjmlROpxJJMae9S1sl8hOHgVIjK2dDyrODkbNNB6Y0CEStcf9+yh15ciG9ZhStR/NX0EXXXbkgcRSDUVOYJB9CIov5XEkaAfFvoPKFZi2XqUJ1vk0NptUlSkqxBwd6bVDfbRwuu0BuIS0e7UcWrjq8Z6CbutCkrGEkYiEqbUEwao57NDZLRw+J+JHnBa0UB3oxyq1fKBpZZJYAYCAGHXXM5CLFWlWHP3gPAh/kITXZNdbK59mJUGIAFKkVZnO+8Cd0O8AcCrGgYud1Zs4Pwg+z2cFbnMhycjxUPhWPKsyTiUzEKOpZwpnz5wBhG22jCAAGd60bwO2UUS7Yc/gXO2kUXytwHqd9Qx0hbLnEU0z8Y1TtBKdodTbyIIJBHXX0jTXbbJc5CRNZWFSQA5FBkCwoDuT4UjDyppUriJNdfD6w7uWzhSkjJysU/dSohvKBc66NS0+D6d+BTOlkqMtgSQUlkhSkmWkqJFGxO+jPtB173qmVZUqmhKhNaWUpDpJUk42GqQAogUdhCCTICUSk5gpSWNRx4UKbqFq8+QYvtFLCrFJQQMKZlkA0b9ZLScuRI8TBw98Fs9bH9gubu1SlJ7s93J7oHAysJKVBi9E0ybXPSGqCTSn38NYFFqOwhYq2lFvkpSlA/ESp3eFuImz92JZd9BMUKvQ6RnYfQzm22X3mFSmUg0cMC6Q+EnMAKDkZVGhhV2ntoKAkEOouf7oqPMkHwhPeMpp1otGJRWe6SAqqUsVpBSGocIZ9iYTptSpkxZWok4iH5DT1iT1bcw0ibLkfi0dtst0sDXkz5c4zc+5puJRSlPEGcqcj47acucaUHiI0iyWXejdI8jHdY9+JAtmFVdZ73uTQkpIIS5YjJ6N97QVarkWFVQZoZwUqCGNAXGFtI0KE/rpx1Hdt/ukRftzh1+rtNf+gnTQNd62lhkqSRosufNqiOIvSdKnCZLLcCk0ObqSpiGYjhyO8EhNRzeKFpem8Sxk1boxU1yae6u2neBljCvrwq6f9sQvFEtQJRJSFHMutCf8wlFJPX0MY8Kq0afs/blTELx1KCwOpo9d49TDlV/GkW4sryfFmXtxwkulKVgl0jiZm1Klbj0hWmYoFXNT1O4D+saL8IhU2avCAViViADB5ijiIaoNAX1YO8I1JBBLVb6j5CHZIUvRt49Pkq78nVPm8A3nbZq1YVTFrrwpJJALNQaUEOZUsN97QtVICps0kkYJZWltFBUtI/jMB6evm0hEv5eIsVOUmgKic1Uep+/SPQUmzgvU+ceivaDP/9k="/>
          <p:cNvSpPr>
            <a:spLocks noChangeAspect="1" noChangeArrowheads="1"/>
          </p:cNvSpPr>
          <p:nvPr/>
        </p:nvSpPr>
        <p:spPr bwMode="auto">
          <a:xfrm>
            <a:off x="152400" y="-646113"/>
            <a:ext cx="2790825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3" descr="data:image/jpeg;base64,/9j/4AAQSkZJRgABAQAAAQABAAD/2wCEAAkGBhQSERUUEhQVFRQVGBgXFxgVGBwXFxwYFxcZFhgYFxgXHSYeFxojHBUXHy8gIycpLCwsFR8xNTAqNSYrLCkBCQoKDgwOGg8PGiwkHyQsLCwsLCwsKSwsLCksKSwsLCwsLCwsKSwsKSwsLCwsKSkpLCwsLCwsLCwpLCwpLCksLP/AABEIAKwBJQMBIgACEQEDEQH/xAAcAAACAwEBAQEAAAAAAAAAAAAEBQIDBgEABwj/xABJEAABAgMGAwUGAgcECAcAAAABAhEAAyEEBRIxQVEiYXEGE4GRoTJCscHR8BRSByMzYrLh8RVyc4IWNFOSk6LC0iRjdIOz0+L/xAAZAQADAQEBAAAAAAAAAAAAAAACAwQBAAX/xAAoEQADAAICAQUBAAICAwAAAAAAAQIDESExEgQTIkFRMhRhgfBCcZH/2gAMAwEAAhEDEQA/APpybYFcutItEwGkA4SkaERaiZtHpuV9Hlzb+wizyUocCCaaxXLWNWjk9adCOkKe2x60kWMAMqRD8IhWYDwN3vOLJajpG+LRnkn9FdvsBRxJ9Mx9RAYnKIYnOhfSHqLRSsAWuS5Kkiu8FFvqheTGlzIL+EmJqCDFMy3E0Un6w3kzdCCDzge02IKNddYOci38kBWNpfFi6TagN4YWa1E7xSLmc0WB1EVJTMQQCHHKvwg6cV0DPnHY6RaTrBEuY+sKBOIzBiaLbErxb6Kll12OscetEhK04VBwYWyrw3i9NtEIeOkx6yTSKLRcX+zU3JX1ELpdlmFZQSx55emcP0WsHWF143whE+VKUQFTAts3dJRhHi6vLnDJy2uGKvDj76BJlkWk1Jfk7ecDEE7eNIdzLSwrAK8K8QIbR8vKKIt/aJ7xpdFNnnE5msHBT5CFk2zoAwuQoB3cv15wIm8lJLEuN4Z7fnzICy+HDHik1pF6FUhLItbn2gXy38YMFrUnMPCqxvobORFk9JWcKQC4q+0KZ1wzdEjmHZuQ3hvLt2waDLLanzjlkvH0c8cZO2YybYJialCgPMekUpS5aNNfNpMsOnMnan8jCJTqViPpF+LLVztkWXGorSD5Rbwg6zTQIBlkZwQiYBCLWx0PQy70NEEqG8C9+8dCXifw12P8wmZMSRlFCVgGgePGRtEpEqtY7hI7llYWCaiDZVhSUuDWImzCIotTcLHygae/5ClJf0DqtiUUUpjtHoWXjgK3STzpr4x6KpxS1tktZqT0i0Ws6gR5U4NlXlAgVFgmQ1whPuMsTN0LxfLUCK/zgR46IxybNh8oiCEkc4WJmGCZU+E1A6MiD+8aJoUDAZnCJphLkeqL1DSPFMUl4icQ0jPE3ZcFx0JCusCqU/WIgmC8AfMOmJJDGvxigSRln6GIA828YkkvGa0dtM6iS1G8YuRLpA5mgGpA8YqXeKRlXpG+NPo7ylBjkDJ+UZTtHds6ZPRMYpMtIw1Du5PyHlGilW0Hrziq2SRwlq4B/wAyiVefzhGTcUhiU2gmUtUyUlS0MTVhXI508/GK1WVwxr97xO71/qkD90fCCQqGJuTHKoUTbLMSH4VNyct8IVTC5rnGsMCz7BLWXOfl/WKMefXaJsmDfTM2Itl2lQyUfiPWGE+6An3qc/rAEyQxMVq5slqagLkXv+ZIPSkQ/tFYU6HbY1gXBHMEZ7cdne5RZabctZOI56CKpa2iSpJGYIjhEGvFLSBbbe2XS53nBCXgFotROIyygan8Cm9djGSIICDClFrUNovF7LyYRPWOvoonLP2NUE84ukz0g8QYxnkWpQLgmLDbScw8A8DYS9QhleZfilzCDtip4QvmWtZ18qfKI/ijsI5+KPKGRj8VoVeTyeyGLcRyLRaeQ8o7DOfwX/yUtHWizDHsMbsDRwJjuGJJTFirMoByKQDpBpMqAieMxyOgRxqOhZiffKGReOJlGL5ViUas8LpyuxiVPoqTaVbwWi2U9p4gmybgAxJViBGQ8IU3DGyrRJc4KqzkV0iaCFD+UCqu5TOli3R4gmVNB9lXgIzxl9M3ypdoITIA0Y9PrFy7ElYzaAzaVs2Ex6VbmLKDCOc19Gq4+0XTbiVUoIUBUPmeUBKm6MkEZuGhpJvAaF+UQvCalaair0MZN1vVBVEa3ILLtGIhISCdGZ4pvRsbdyqiQPaT1/NziyxYUkreqQSAAVaHPCIEtN/g4nwuWFUrBDdconzvd6X0OwJ+G2GXdOdLYFIw0GJvRiYOCoS2G8XIT+bKiviQxhmmHTyhdPT0EhdIGXZ0k1Dvz+kTwc4klA5x3R3fZFVklHMEdHiIsEvQecXgiOsNo7bX2b4p/QJNusEHCwik3VsYZN0j2NoJZKAeKGK12QsxT4iBlSCzN8m6Q8VaI5LlherNs3zglma7FvCn0Z1Uto40PrRcyjkpPk0LJ9jKCyqH7y3iiM010xF4antAoTFgSnnFipBGYI6iOYRB+SYvWjmBPOPYU846EwQiwKJrSBdJdsJS30UBKft/lEkoRv6GGCLvSBUP96QtKQCR8c4BWq6DqHHZcLOk6mPRUW/KB1cR6O0ztr8JhEdwwxNnTETYhoYD3UG8NAaFtF6bQdokbFETZSN4FuWapuSX4gaivOOrI0bwioyTsfKOdydj5R2l+m+T+0XibzEESZgBzpC4pMdSYxwmFOXT6NEJiSKtAc5CCSEKGIZgEEjqNIU4juYVomKFppqVfwE/KJLh42tPt6K4yrIntdLY+nzlJIFC+WkRF6kUaBVknN4gUxYonXJC8tJ8DCVbg775xMXghQOIOMmIeFfdx3DHPFJqz0i6bKS9MtIjgfOvWK8EeYwev9i/Lb6GlhRwrAAFNOhjCTUpxLxc2ZqqxZEsWDOdPHKNHNt0+V7Pc4FfmxYvZObKbTb3h1gEWpWqbOTr1KX3OtOvKPGyZJ82eziTULgNuJIKZb+yx+esNlWME0Uoda/0hAi2TCWSJXIAke7ibnXh6+cNJa1MHz1ivBSpcMl9RxXK7Ll2CYBRQMel2kjNJpSJIWRmYn3g39Io2/sQkvo5iB92LFpScg3SPUOsS84DYxFRs6ecQElO0etquBQcuxyz8IWXV/rE4U1/i1hFZ/HIo/Rqwpw7/BuJSNvSKzJrSkWCJAc4o3oVpEEzFDn1ixVqccQ+cRLbxEoTvGaTO210W/jNG+kRWhK80j4REYfzescUpP5h5x2vw7e+wGbZinYxDGQenlB5UjXCfvnHFLTph8hDVb/BDx66ZWi3U+28Yl3wzDRWuzKI0Ij0qzk0YecdqezU66CUWktWvrHoCmrwlmbzj0Z7aZvua4PG8WIGE1fX+UTF5cvWFi1cSfHR9PSK589oiV0z0XEodyrwCi1Yv76M5YLakKdRADFycsoV9o+3MsS1okkKW6WOjFnNa8vIvDPPU8kttKjb/ihuPMRNNsGreYj5dd3aC0rQDiRwqwl01LMauQ9CIbWftCQVd8EhIwh0jKhLq4jnyyif/JnodM7W+dG9NrRqR5iIr7o6pfrGVVfUh272WDQ5tmAdeofrBnT0B+/D6wSyv6C8JoYz2Scwx5jN2+p8DGJ7dWj9emWCClMsKISzYiuZVxq0OryVwD+8NOu/xhFedxGYrGsgFYDBNeEEt4l9oOsm0nQCwqW/ESSJwIgqbJKJYmFSGJAw4xjDkgEozCXSoPyi6TceHJfmPoItm3UVpwqKaNUAgsFFQc7OowDyzvsL23roWonvr8YKsoK1JSGqQA5YVOp0HOOo7Nge8c/sZQVIuspUCDUfe0DWWfphTFfgLOGFRTiSpmqhWJJBAIIIzDERWJ/2IKVctcTjJIoCzJGEM76CJG6z+b0++cL92f0NQ/w0MqZissk8iPEKMUmJXfLazJDuy1B2bY6dfvTipgBYqA2cgRDk5rguxcTyXXc/ep6x84lW1T+0rzP1j6TYR+sT1jFWfs+CHxeY/nFfpaUy9kfq5dUtFVmnrWoJBLqISA+aiWAr4QZbFLlHCpaTQF5czGlnIzTTNJDcoslXEUqSQplJIIdOoLjXcR6ZcmIZgUagP5lKOZOqlQ73Z/SdYq/AdN4F2xHzP1gyUiaqUZoWAkYs5oSSUjEoJS7qIBdoGPZwv7ZptzEEC61YAjECOJqEl1IMtRFQ5KS2ukc7n9NU1+AU69DmVqr+8X+Ma3slemNMzERiDKBLPhICSH1qAf8ANGSTcsuaSkTahxhyy5GrfSGFguZUpKylQOFKiQqlAyjXw59I53PafJyTa19G5tt4GXgYBWIPttyO8cVezS0rCQSoqDPk1M2q8Jja+8lSS4LIALNmAHFMi+kJLPey/wATakKI7uWiUUAgDiUnERiZy5ahOsJXqMj22xzxY5WzXqvz8yGGpfTXSIf22HFMyGc6HX1jCW3taopLICXSaqLso0TRq5hwYV3heBXMxBfDhTQgsSUijdXLco7/ACrS2mSZLw/SPqN637Ks4BmL9rFhwgqcpzDig2rr4xRdXaeROYAEKNAFhn1ocn5Z0j5dYJs2dNEhAeYScIdgWBUan2jRR9I23Y64CmcTPSlS0lyCcSUAeyQ3vlVW0CecPXrH21onx46t8I2qJg/KG2MVWmZLSklRCOZLCMdfNotEiaU99OwKqglZyeqS+qTTox1hBa7dMUola1qO5U8O/wAhfSKVg/TZ2ntQlJaW6+fsp9anygEdrZgyQh/831jKJWs+8qHH9jTgKgvnUjUOOWRgKzW/sonDjS5X/wBGUzthNVmmUW5H/ujkJ5tiUn2ilL7qSPiY9Aed/oz28X+hvNv6XQsskE+6wZqEOr0iFp7SY0hAlskVcniJd3oWy0aF4umd/spv/DV9IKldnJpGR8ZU7T/2o7ZrUfYHOthUkgUcM4Neo8vWFKLkDklai9dOdRnvGtldmD73edUomt5GTFn+jssFjMmg85asvGWIyq2L8cLfKM3Z7LgThSVZu7gHbMCKbZZ5qkKSCFORVVFUOTpoaE7RorXYLPLIBmqfYsktuykg7+UAWnAF4UFRICVF2ZljEggpzBEK8V+FCWK14IzE6wWijSw2ZGJLVclyTWrQ0sky8u5mTUHglpTLLlBIUGYIGZVxAOAfa3g5S2D7fKGNpsxFzc5pExW+FS3/AIQiMUpdEuX00Y/5bFtk7XS5skd4ohSWCnUXKgKn2CP6mO2ztxKdADHCGFToXrRh4bjw+b2iwzZeaVMcsNUksDmKPyz5R2yIU44VvTdnIo75DPygrnjlk6y3PR9GuS8pakhCQEM5AKkl3LkhmOu2mZhVe3aBcqYsFDLKSjH7uEKBSUt8SSIz8yQAVV4mGRYuA+QqBSOqtA9p0hteIkHZzk4BDitInTW9nVnpyp/B3ct/CYpMmahZZaVIw5hSCSQpwRhq/SNgUaEpq4PENQx+MfLheZQojESdHcNyId6R2de6gXK3Vma0DCjKBclxGVLbWkHi9S4XK2fTrPZhLQlCSAlICQ6gS1TWg32ji5KUd4sEOvCVcQPsJKQwAfXcxjOz/akBkLUkIrxEqJc1Zzp9I0Eu0KWZhcGWe77o0qChRWaFzxNmIU003svx5ZtLQULZOI7sJVLQCVY+7UScW1OXLOC5Nms6aqE2YvVUyXM9BhpC3tFZ5qZsruFzQlYBmYFKYcyxpRhTaBL9TaUTJKUTZ+EoSF4VqZ8LkmusVxpLolum29j4rTLIVIMwMXCJkpak9AWdMKJSAtCpU0KS4Dg8JZ3BDg7bQLe6LQFWcInT2Mt5hC1Z4lMVHFmzDwiF/laCQlajMEqUxPESopST7RYk8UdUnTfI2tl6iWXDE+1QuM30rCeRfPdgIQ2FJLAuSXJJyG5MBWm0BS1Z1YcnqwP2YXqQpIASoZVJIzJZuYAjz9Omxd+opvg09jvdHeKKhhVMwAqKhh4AQNKaPUxC9L8k40gutUslQAUUjiGE+65bhIYiMguVVySw1YketP6Ry2WkzOEhRCQwLBwzjPNstYomXvbYC9TXj4hE62JxFWJsVFJ5GvtEkl2DvqIItnaJS/amLwpyKABmGqByH/MRGenzlKrhdhR2f0NA79IHwqyIw9Tn00ihY01yJ8maOz9qJiVjuiCM2w+64LPnhpkKesTm3yqfiKaqUxVRklkhIcAuKJ9YBu+UpYKlBQSPZwsVM4DZEabbwbMsaFnGv9XphGubA+Qz2hTUrgF09a2C22eRXkC+Kg0LDrrGk7L3B+Kl4kKSQkJCkJCiRT3jhUGOFwzuxrGYmXOrDVVcRALUw6PrirlH0b9E0vuZFpKTxDuioP7wTMJDgt/SMpyp4GYIVWky277iVZlpWiWAoAjEArEHBTxLWgZYs38I1lgkJlygMYJUxxuBiUqoY6jQcgIJtdrVilpqQVyy5qP2iQ3VjAlstCZasagSJaQABm8wkE7UTLPgTvE9U6SPYiVOyntLYEzZJxFKcJcKUQkJOQcmjF8J68owEqwLmFghVOT/AAJf+cfTrRIRMlrxhKk4FHiDjJwWhHct2yUTFYpSFOkcqud8yd4bGVqeQLx7vgzIuiYA3dTf+GtvRMPbw7TzEIEuShUsANjWghT6sk0TV6l/CHVhsNnV3mKVlNmANoAaAdIJF2yNO9T0UR8IL3ls1zX4fNZk8KJUuYkqOZmTEufFZc/KPRru0dwDEgpnWkYkuwmLbOlHEch65Wxbtr6Meb2nIzShY3IUFeIC2Pg3SJS+0qjkmW+zLfxBW8N5t2ypv7M4Fapb/pP/AEnwhReNxEVUnL30nLxFU+LQxWq5QuoT6eiz/SFYB4JXkv8A+yLu0szBOCHagID7oQo9aqMJFWZYf3h5K+h9IcX1bJdoUkiowJcLSQQUoQg5jdBqH0gkLWOt6oBvGcQuQoAqezAFqkNarSHY5xJVqdRUnjaVIBAzdKCkhmdwwpHEyDQpJUEjAMXshOIrwhTORiWT72ekGSbtKwSRwjU8KW+fm3IRuhkz48i6Ze0laFBM9LsQf1c90nVx3VGyjYS76s9osndyMa0plqlElCkNwJDsoOWCQYxt8zpcpctpQWA7KwjowFGTn12gy03ws2YdwjAhI4sNFKBcqZIdm0Lv8IxrjaFXlbrkWXyAES5QWSEDEXAqUjhKmyDrcDKmrPCo27UJFUippQB2bXL1hX/bCnzzOefR/OPKtnuKIDUU/LprQeURVNN8k1cvYykLBBOpBDHNg51Obhq7xIzEVwkhQAAIrhOTtCv8STRGWQ83+MelpVirm4HU5nmBSM8dAaOWmzrJJCgWNQ5610qziApzoVnQ5nR+o2h9NsCFklTbJzcbYmIG3lpAJuhSiAFgswUVBiBnws5OsOnKjUwGymrF9NKfddI09j73CAFgAVFd+TU+EIZ0pUqYAXBehTkQcq5PTTaDp14kFlEgg5GlTyyb6wnNdP8Agx/6NPY+0kyTgC1BSCyS+SPEVap03h9fKcUyWoSJs8YUKSuWkFKcQw5lQIocwMlDpGIlXupQzHk7aaeUME34sADEouAHfRsxWm3QQifU1PFIZGTXZrZ84pMtAQtfCApSAClGZ/WFwQ4rkaQkvys5Shl3cojRwZYqOTF4EF8qAPETiLl6vwYKvmGHw5wtn3jxAk0qTR/IZND3mdzwgnl/DkpLJKtzvlSmfWBJtr0BHmfHl/WLzegPCzDkachrCa8gqWoZsoUqOmQ06xuKedMRoK/tAVBGWh826Qum3hVTtpRtRkXJcnKKkTSXyHMmKVSR+ZB3r8Iq8UakO7Dd4nJEyYWQ6nSGFAmnzziyXcko5F2/M9NRlnRqxKbOZCRiABFNTh5bQun3kGICjQsG2HNtc4SvJ9MzkdqtaEpCUlkj2dB61/rAlvvEIBAJCk7Zty5NWE0uYla0N7xCS9KOzPXnWPXxNImqZXIaFgAIxSvPRqkZIvmoZZFHLgEPo0fSv0RWgLkWhmbvZYy/8tWdK+MfFlLBIwjCfsR9V/RNacMielJ4saVZbSzpHZ5ShtFXp51kR9NngYpR171A9SfkIDvJGJE1gScOQDue6msGFTUxdMmEzZSdO8SX6JmU9BEk2xMormLfCkpJapZMtRNNYjj/AMT1KX9EpZazqo57nKv5Uht4Vos4mBaWFUtU0NX1hrMV+omF24M+pTAN3+0rpudzvHb+H/JyXyIy5JWCQFFrUtRajBM8uTypBFufFJYqH6wAtqClZY1FKDfIR67GwK/xZ/8A88z6QW/MjpT+sD5ch+PAFf8ANAUgOP2Y95tVfSORT2iQTODPSUj8u62zj0epH8ogp8mScnMD75wZJty0/vp/eoegUPm8A444skvHjzTh8MqaT7GM2yyZgJAMtXMN/wDlXgxheq5S7EYy5Z8h/kZqNmcXUQddNiSuhUoEAkl07ijYaZ+kE22x4MKUKKit8yHozZMwqY9WMnw8uyb5b0ApsqJdVPMXs9B1OsU3hbGSFTCyXCQANVEJSAn+8oB+u0BXjeyZaJwl/tpMozqgFADKwf3i6X2hLes4lU1RzKLCp+ZnEkxM8lX30G1oEtVsUtc1TsErCEpqQMGIE9VMDF1kvvCcC/ZKHBHIK08CKQsE1lTf8Vf8a4U2yaAcyCxw5tUl9c3A8o9BcY1o86v7ZNUlCSXqKcjSr+II8ucVghSlq3D/AOZ9PvWBkTAt8ZIY7+f1iMieAWY4a5/MjOEaZmg2RPolxRJd+b/ygkW3CebA+Q05UgNMz9WWYjIlmOTGK50pmwuXFSc3zNBVoHxTZmgxFsWTiADBvjpFgvnQZcuXKFcu1lBapcV+TbRAzqsAwpR/t4720d4mjTbE4SpmfiagCTvXM9NTAS5xDqACqVLM4z+df7vKK5SsnryH8/usVonlKwlLkPkXO1CGYP8AMxkyugdclyAoAzMJSgskNQZUIHnBkl8LUUxammv9KR9ImdlbMuzAoLKABWEqSs0AOGmbHU6knSMVeV8jEEy0szAVYlhm+j55lqtSEvW+Bl4/EW2mcsuMNBny5mtP5QrNuSHcuXZ+X1+kNRbHq4BOeZfUcwIh+BRVQAxEMMyK0ZqYTzhsUl2hS0LpM0HI1fQfLWG9nuxc+hkzJiRXgUzGlQrCoDPIjXTVMu6Fp4iwHUZ7Bsz4Ruf0fXtJkrSFkurElTq4S4TgISU+0CCHxB3ypB012hspN9gFl7JSFEJ7maTrin5PmS0ofCDF9lbN3ndIs+OYQCAicp1YkqKcBUoJCQRxKIZIyBMfV5K0rnLlKkjChEshS0g4u8KnFdBhbqDC7s/ZHszTfbUqaFEAIp3q8NA49lmpTLSNiqlfLkpWL6bMcr9GXuTJpSpKU8QQkS3UBiQhWMqUwerAGM8vsS06aiUqWvBMwByx9lK6k5UW1dQzx9QPZ2zoBrOY8Sv1y6lmJLNUsPGMhbDKkrWmQkAOQcZUtRI1KlGpd8yTCcmbx5BvFMozds7OLkYCsJCQop9hKVkkAgFaXxJYlnyKSNoV2yypmFWEoKyxKTWZ7QAKc3Z3IbJ8yRDa9Zy1jiSVV93WhA6gOTCi3LmAqwBXEAmlCR7TFmo/WE48nlk82voT97M/PIHskmlaZH5jnH0T9ECmEw7zAPJD/OMRNs5PtJwua09ecbHsdaU2RJSSSFKxYk1Z0hLFPh6w/wBRkXg1vkdiuYyJs+uJW8yT/iH0kTj1gW8FhaZyE8SiMgQPalKQKmgqCIWJv5BXLmBQKE41UzfuJ6WIzFWz3hFeXbRKkrTLlmWaF0++cyeRIAzDs9aRFifCLsuWVvT7N/PUBImajCBt7ydoT2a0AvhUQcUvKtO8SC/IgkeMYq39uJhlIANWCFVcqOeI4WAYuBuDyiPZLtB/4hGMqwlRbiAD0qXLNkH0YeJcqRfvp3wb6xT1BMvCzLmzgp9jMnrcVz4RvrBs614VoQxOPExGQwpKq+WkAXRa0d1Lcpd1M/5sa3aufEfOD5ktyk1dLsxDVDF9ddIDa2Wc6Ae0Sh37ECiEaF9c49FfaCYfxKxsEa/uiPR68rhHnt8nylP6S0qP+poqRnNXGpVM2FDkHNPOPjktfx+sfXpa3A6RB6uUtaCwtvezQ3LbXAlgcQBObUd9AXzjN/pTUfw8lbsUzqNTNB+kOromJLJAJXUn2WbPMwh/SjKaxJLM04bPVCjp0inFziQF/wBMX3r+2tfOxfAzIDvJdF/+nsZ8pqoMvAPaJ/71hP8AEv6xX+ExISosUqs8hLc0kr00qIll6G0Z+0OJk0ZOsnwKlkQNPtrSsC0BSFeyXDhQKmpmQ6jF97LAmK5hJ9VRQm8TLSGSk5sXqHKg+F66V0j0o5hEFL5MQqPV4mCGzjk+cSc3d84qAjA9BPeluWkc78n7+3ikGOtHaRmkESg5c+kdnr4nAYHIRQmbXSLFuWf4xxmici0sXhtZLNMmkd05UK4Q1KgO7hoTSUEuwyz6QbYFqpmArJyz10MLoCkamUm0y0vMSQMqEP0oYW3hPD5PXp66QyQpBThIbl/OFc27iXqw2B8hzzOe0efjyz5P6FeWyhMpQPEF8VCNK0GXhHkTgDw4hUjyzqTU/wAopVNcYSHIIDDpodS/xi+w2agW5IKlAjTC6hWtXL05xS6SW2HoOk2OZNCkgF2JNHZg7kVIAqX09If9hezyZ07DPcKlAzFA+8lJCWDVzL4gdCK5x65balpCJaQJkmYVmZgrgIymEGqfnh2jYXRbR+KtMxQBSsyhKoHSkS2WkEB826w2EmtjohGtkAK4wGUoAF+T0PQqVCe9u10qRI779onvFS2QSTiSaj2cwASRoQ1SYKsVqSlCUpdkgAULsKecIZ8zuJEhGPCVTiASMFVrNBqPafGxKXKo3xK9/hq7avCklIJNSAA5LcudKR89nWdVSrMe0+edX2jbzLayXJU4Z8NS7gHDSpd9NHaM92q7RoWghOAqBYYhxDQsdCDRtlJIMed6zE6Saeif1CTW9mQtdrQHoCwBPjkH9X5RCZZXGIijOdmaA585B9sj2hUEpDMaEJFd35Rb+KAls1SUstRUzhT8QxZUGhdvCJJwt60yJLZYbpSoVS45/SKplwzJLKoEEJPEpIUAclZuQ2Uam87RLs5QFoQlSgk1lqA4t8U1hXkB0jP3rfRTMWygQoBOmABKcAAdwEjOr/CHRipNqntDXjS7YtnWtR/dTkWzIY0JGQLM/OA51pBoxw5+gAZhtFS7YVKZAYEu2rjR8x1LQrtNqUCC1Ob+dYtjHrg7QwHtEhXCKAEZl8iNjWkU/jMKqVPJwP57vzgCbPWompIFHf565xxYSKlTK2d601019Id4/oSRr+z19/rZaVksVjhcAE5ByohhQbCkfYrNaCoBxhP5XB21EfnKwvjTxDCQMR2BYqSQcyOUby5O1aLIMZKpiAFBKAoge0khRSSQmj5J1PWJcuLnguwZlC0yf6QO2cwW6aJLhKVYH4SSUAIJetOGnWPRje0ds76eualLCYta2d2xqKmBPVvCPRQqeuyRvbM8kx9akHgT/dHw3j5V+FX+U+UfTLMeBGb4EfwjeB9WnpFGF8s0FzlIOpWXyxEs26fGFP6TAfwJNaTU5vqg7+PnB9zkAggsXOeeWgausc7S2fvZCUzASk2mWFDJwramrmraw7Fxh2wa5vQvTYCbQJpbAbOJZGrlWLLZtaZ+XrwTwsGDUAAYACgAAyFBDLDTZmHyAhF2oteBE2XULCFrcUYJIR5ufSIp+T/0PvhGKvabjmqAoAADuSCT8/SFomrSlacRwqoebKfwDwfa/wBpN6/SKJN3hYUo5JDsMzVm5fUx6c/yiL7FccglNlxFk0dixzyr4DeIrsagoJIIKiwfVto4YUhUEWOzFamBA3J0jqLCWdjXKm2cPLusPdpSogBRDNy8K5t5QNVpAXSRRdVxpmyyStlPQ6Bs38xAU+wlEwp9oAtqHA238Mof/i1AhmA1ApEjMSVpxgECruHr006tCVdCfNkLpuhKVOouCwZ98+ukHWm6ETFDuy2FsIbLblqTHkS0J4kkgAEAO45H+cWy5mECuYBZ65D1hbt72L22DLsS5asJBBG4+UdUjrzDZbu2Q6w1lW+hSoOaMSXII2Ghy9YrtrhCEpmlp2KXM9wmgY4gWwuMzyfOELD5V2ap2Zq0oTjQQddOjv5tBt33YtQV3ZAwDERiYly3CCXUXOQhxabumISe8QhJnTkoQEYRUrYSwMXClsRKiCeFNavD+5+yUxBxrSh3Zndk8sINSphyAO8PiOUq6H+3QNdN24Es4xGquu3QQ/sVnIgmx3dLxKS7KSUpZvaJfiQSXUkMQS2ZbSG8m7AIpWpWkOnGBSJ6cYl4h3mHHh1whQTi6YiBE7bZxMTwqSSlyzg0FMmJbEwLfGF962gSLwsv6uYoTkrkqWl2SCoKySC5xYanIPA9xXXNkS5ffzEyyiZPUEsBilrUyErVkwUErcM2LJyYFsdPBTel8rSpSAQUBgXSFORnpWvwjEX1blKUVpTVVK4i2jJfiy3jU37YwgE4hNBPEZSg3E54geI5HRqjeMFec7DRyoZhuH0BAVka8xHkz53bdM82/J1yUqtoCcJWpXIIGtDU8g3jo1WFz2t1+wVEkNR2bLCHcnzEKZikpUVJAHCGA0xChAJJd/jvFf8AaM3QM5xF0uSaVbamkVuPJaN0bC/JM2hnLoQwGIkijYWAYZDXbOMvMmUICqDUhz6R9C7L2VNrkA2u0I9oEIBQlVHdyCCAcmpTwbl7fo/lm1SkSFFloXMW7BISlYYBSBqSBlm2homJc98jFjbWzBfhlJ/zChOgVkpR02+2i2XcUxQdgVO1FAFJcuCCKM8bOfcarL7UtQH5s0f7wdI9IGE2tImv1ly9JC6rxfKPn066pmJsCnKsLfvVIFNWB8jFarGoAFsxiBd6ORXaoau0bi8bIVDE4QsEKSoluJNUuDmH+MI7BdnfBxi9pT4mSlPEaKWSAaHIV5Rfh9S7nbQct0IVSikhKnBLEZZFiCPAwZNnMQGTSgoGA+JaNd/YVmoTOwqKgSkJK0pYsAFkszajQ8oz1+9mpkiYrvQUy8RCVhLhQc1SzgdCYb5q2G5FVotgLVUehbzaPRNU8IZmS4fIK6VPJo7BAm8kSpZZkh84tmAClG+/KFqpzJLAJbDk+vjFlonlj1b0eI8iaemx6yfHeh7c0s4gp2YnM0yb5wZf6iZSACC1os7tzmAbmM1d80qmpSSeutGy8oaW+0q4AVEgLlKY5EpUhQJ8fCLcTn2WtC/c+Ww3EkJLkYioYQTUgAlTDlQnrGEvC1qmSkzFnEtdjmlROpxJJMae9S1sl8hOHgVIjK2dDyrODkbNNB6Y0CEStcf9+yh15ciG9ZhStR/NX0EXXXbkgcRSDUVOYJB9CIov5XEkaAfFvoPKFZi2XqUJ1vk0NptUlSkqxBwd6bVDfbRwuu0BuIS0e7UcWrjq8Z6CbutCkrGEkYiEqbUEwao57NDZLRw+J+JHnBa0UB3oxyq1fKBpZZJYAYCAGHXXM5CLFWlWHP3gPAh/kITXZNdbK59mJUGIAFKkVZnO+8Cd0O8AcCrGgYud1Zs4Pwg+z2cFbnMhycjxUPhWPKsyTiUzEKOpZwpnz5wBhG22jCAAGd60bwO2UUS7Yc/gXO2kUXytwHqd9Qx0hbLnEU0z8Y1TtBKdodTbyIIJBHXX0jTXbbJc5CRNZWFSQA5FBkCwoDuT4UjDyppUriJNdfD6w7uWzhSkjJysU/dSohvKBc66NS0+D6d+BTOlkqMtgSQUlkhSkmWkqJFGxO+jPtB173qmVZUqmhKhNaWUpDpJUk42GqQAogUdhCCTICUSk5gpSWNRx4UKbqFq8+QYvtFLCrFJQQMKZlkA0b9ZLScuRI8TBw98Fs9bH9gubu1SlJ7s93J7oHAysJKVBi9E0ybXPSGqCTSn38NYFFqOwhYq2lFvkpSlA/ESp3eFuImz92JZd9BMUKvQ6RnYfQzm22X3mFSmUg0cMC6Q+EnMAKDkZVGhhV2ntoKAkEOouf7oqPMkHwhPeMpp1otGJRWe6SAqqUsVpBSGocIZ9iYTptSpkxZWok4iH5DT1iT1bcw0ibLkfi0dtst0sDXkz5c4zc+5puJRSlPEGcqcj47acucaUHiI0iyWXejdI8jHdY9+JAtmFVdZ73uTQkpIIS5YjJ6N97QVarkWFVQZoZwUqCGNAXGFtI0KE/rpx1Hdt/ukRftzh1+rtNf+gnTQNd62lhkqSRosufNqiOIvSdKnCZLLcCk0ObqSpiGYjhyO8EhNRzeKFpem8Sxk1boxU1yae6u2neBljCvrwq6f9sQvFEtQJRJSFHMutCf8wlFJPX0MY8Kq0afs/blTELx1KCwOpo9d49TDlV/GkW4sryfFmXtxwkulKVgl0jiZm1Klbj0hWmYoFXNT1O4D+saL8IhU2avCAViViADB5ijiIaoNAX1YO8I1JBBLVb6j5CHZIUvRt49Pkq78nVPm8A3nbZq1YVTFrrwpJJALNQaUEOZUsN97QtVICps0kkYJZWltFBUtI/jMB6evm0hEv5eIsVOUmgKic1Uep+/SPQUmzgvU+ceivaDP/9k="/>
          <p:cNvSpPr>
            <a:spLocks noChangeAspect="1" noChangeArrowheads="1"/>
          </p:cNvSpPr>
          <p:nvPr/>
        </p:nvSpPr>
        <p:spPr bwMode="auto">
          <a:xfrm>
            <a:off x="304800" y="-493713"/>
            <a:ext cx="2790825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5" descr="data:image/jpeg;base64,/9j/4AAQSkZJRgABAQAAAQABAAD/2wCEAAkGBhQSERUUEhQVFRQVGBgXFxgVGBwXFxwYFxcZFhgYFxgXHSYeFxojHBUXHy8gIycpLCwsFR8xNTAqNSYrLCkBCQoKDgwOGg8PGiwkHyQsLCwsLCwsKSwsLCksKSwsLCwsLCwsKSwsKSwsLCwsKSkpLCwsLCwsLCwpLCwpLCksLP/AABEIAKwBJQMBIgACEQEDEQH/xAAcAAACAwEBAQEAAAAAAAAAAAAEBQIDBgEABwj/xABJEAABAgMGAwUGAgcECAcAAAABAhEAAyEEBRIxQVEiYXEGE4GRoTJCscHR8BRSByMzYrLh8RVyc4IWNFOSk6LC0iRjdIOz0+L/xAAZAQADAQEBAAAAAAAAAAAAAAACAwQBAAX/xAAoEQADAAICAQUBAAICAwAAAAAAAQIDESExEgQTIkFRMhRhgfBCcZH/2gAMAwEAAhEDEQA/APpybYFcutItEwGkA4SkaERaiZtHpuV9Hlzb+wizyUocCCaaxXLWNWjk9adCOkKe2x60kWMAMqRD8IhWYDwN3vOLJajpG+LRnkn9FdvsBRxJ9Mx9RAYnKIYnOhfSHqLRSsAWuS5Kkiu8FFvqheTGlzIL+EmJqCDFMy3E0Un6w3kzdCCDzge02IKNddYOci38kBWNpfFi6TagN4YWa1E7xSLmc0WB1EVJTMQQCHHKvwg6cV0DPnHY6RaTrBEuY+sKBOIzBiaLbErxb6Kll12OscetEhK04VBwYWyrw3i9NtEIeOkx6yTSKLRcX+zU3JX1ELpdlmFZQSx55emcP0WsHWF143whE+VKUQFTAts3dJRhHi6vLnDJy2uGKvDj76BJlkWk1Jfk7ecDEE7eNIdzLSwrAK8K8QIbR8vKKIt/aJ7xpdFNnnE5msHBT5CFk2zoAwuQoB3cv15wIm8lJLEuN4Z7fnzICy+HDHik1pF6FUhLItbn2gXy38YMFrUnMPCqxvobORFk9JWcKQC4q+0KZ1wzdEjmHZuQ3hvLt2waDLLanzjlkvH0c8cZO2YybYJialCgPMekUpS5aNNfNpMsOnMnan8jCJTqViPpF+LLVztkWXGorSD5Rbwg6zTQIBlkZwQiYBCLWx0PQy70NEEqG8C9+8dCXifw12P8wmZMSRlFCVgGgePGRtEpEqtY7hI7llYWCaiDZVhSUuDWImzCIotTcLHygae/5ClJf0DqtiUUUpjtHoWXjgK3STzpr4x6KpxS1tktZqT0i0Ws6gR5U4NlXlAgVFgmQ1whPuMsTN0LxfLUCK/zgR46IxybNh8oiCEkc4WJmGCZU+E1A6MiD+8aJoUDAZnCJphLkeqL1DSPFMUl4icQ0jPE3ZcFx0JCusCqU/WIgmC8AfMOmJJDGvxigSRln6GIA828YkkvGa0dtM6iS1G8YuRLpA5mgGpA8YqXeKRlXpG+NPo7ylBjkDJ+UZTtHds6ZPRMYpMtIw1Du5PyHlGilW0Hrziq2SRwlq4B/wAyiVefzhGTcUhiU2gmUtUyUlS0MTVhXI508/GK1WVwxr97xO71/qkD90fCCQqGJuTHKoUTbLMSH4VNyct8IVTC5rnGsMCz7BLWXOfl/WKMefXaJsmDfTM2Itl2lQyUfiPWGE+6An3qc/rAEyQxMVq5slqagLkXv+ZIPSkQ/tFYU6HbY1gXBHMEZ7cdne5RZabctZOI56CKpa2iSpJGYIjhEGvFLSBbbe2XS53nBCXgFotROIyygan8Cm9djGSIICDClFrUNovF7LyYRPWOvoonLP2NUE84ukz0g8QYxnkWpQLgmLDbScw8A8DYS9QhleZfilzCDtip4QvmWtZ18qfKI/ijsI5+KPKGRj8VoVeTyeyGLcRyLRaeQ8o7DOfwX/yUtHWizDHsMbsDRwJjuGJJTFirMoByKQDpBpMqAieMxyOgRxqOhZiffKGReOJlGL5ViUas8LpyuxiVPoqTaVbwWi2U9p4gmybgAxJViBGQ8IU3DGyrRJc4KqzkV0iaCFD+UCqu5TOli3R4gmVNB9lXgIzxl9M3ypdoITIA0Y9PrFy7ElYzaAzaVs2Ex6VbmLKDCOc19Gq4+0XTbiVUoIUBUPmeUBKm6MkEZuGhpJvAaF+UQvCalaair0MZN1vVBVEa3ILLtGIhISCdGZ4pvRsbdyqiQPaT1/NziyxYUkreqQSAAVaHPCIEtN/g4nwuWFUrBDdconzvd6X0OwJ+G2GXdOdLYFIw0GJvRiYOCoS2G8XIT+bKiviQxhmmHTyhdPT0EhdIGXZ0k1Dvz+kTwc4klA5x3R3fZFVklHMEdHiIsEvQecXgiOsNo7bX2b4p/QJNusEHCwik3VsYZN0j2NoJZKAeKGK12QsxT4iBlSCzN8m6Q8VaI5LlherNs3zglma7FvCn0Z1Uto40PrRcyjkpPk0LJ9jKCyqH7y3iiM010xF4antAoTFgSnnFipBGYI6iOYRB+SYvWjmBPOPYU846EwQiwKJrSBdJdsJS30UBKft/lEkoRv6GGCLvSBUP96QtKQCR8c4BWq6DqHHZcLOk6mPRUW/KB1cR6O0ztr8JhEdwwxNnTETYhoYD3UG8NAaFtF6bQdokbFETZSN4FuWapuSX4gaivOOrI0bwioyTsfKOdydj5R2l+m+T+0XibzEESZgBzpC4pMdSYxwmFOXT6NEJiSKtAc5CCSEKGIZgEEjqNIU4juYVomKFppqVfwE/KJLh42tPt6K4yrIntdLY+nzlJIFC+WkRF6kUaBVknN4gUxYonXJC8tJ8DCVbg775xMXghQOIOMmIeFfdx3DHPFJqz0i6bKS9MtIjgfOvWK8EeYwev9i/Lb6GlhRwrAAFNOhjCTUpxLxc2ZqqxZEsWDOdPHKNHNt0+V7Pc4FfmxYvZObKbTb3h1gEWpWqbOTr1KX3OtOvKPGyZJ82eziTULgNuJIKZb+yx+esNlWME0Uoda/0hAi2TCWSJXIAke7ibnXh6+cNJa1MHz1ivBSpcMl9RxXK7Ll2CYBRQMel2kjNJpSJIWRmYn3g39Io2/sQkvo5iB92LFpScg3SPUOsS84DYxFRs6ecQElO0etquBQcuxyz8IWXV/rE4U1/i1hFZ/HIo/Rqwpw7/BuJSNvSKzJrSkWCJAc4o3oVpEEzFDn1ixVqccQ+cRLbxEoTvGaTO210W/jNG+kRWhK80j4REYfzescUpP5h5x2vw7e+wGbZinYxDGQenlB5UjXCfvnHFLTph8hDVb/BDx66ZWi3U+28Yl3wzDRWuzKI0Ij0qzk0YecdqezU66CUWktWvrHoCmrwlmbzj0Z7aZvua4PG8WIGE1fX+UTF5cvWFi1cSfHR9PSK589oiV0z0XEodyrwCi1Yv76M5YLakKdRADFycsoV9o+3MsS1okkKW6WOjFnNa8vIvDPPU8kttKjb/ihuPMRNNsGreYj5dd3aC0rQDiRwqwl01LMauQ9CIbWftCQVd8EhIwh0jKhLq4jnyyif/JnodM7W+dG9NrRqR5iIr7o6pfrGVVfUh272WDQ5tmAdeofrBnT0B+/D6wSyv6C8JoYz2Scwx5jN2+p8DGJ7dWj9emWCClMsKISzYiuZVxq0OryVwD+8NOu/xhFedxGYrGsgFYDBNeEEt4l9oOsm0nQCwqW/ESSJwIgqbJKJYmFSGJAw4xjDkgEozCXSoPyi6TceHJfmPoItm3UVpwqKaNUAgsFFQc7OowDyzvsL23roWonvr8YKsoK1JSGqQA5YVOp0HOOo7Nge8c/sZQVIuspUCDUfe0DWWfphTFfgLOGFRTiSpmqhWJJBAIIIzDERWJ/2IKVctcTjJIoCzJGEM76CJG6z+b0++cL92f0NQ/w0MqZissk8iPEKMUmJXfLazJDuy1B2bY6dfvTipgBYqA2cgRDk5rguxcTyXXc/ep6x84lW1T+0rzP1j6TYR+sT1jFWfs+CHxeY/nFfpaUy9kfq5dUtFVmnrWoJBLqISA+aiWAr4QZbFLlHCpaTQF5czGlnIzTTNJDcoslXEUqSQplJIIdOoLjXcR6ZcmIZgUagP5lKOZOqlQ73Z/SdYq/AdN4F2xHzP1gyUiaqUZoWAkYs5oSSUjEoJS7qIBdoGPZwv7ZptzEEC61YAjECOJqEl1IMtRFQ5KS2ukc7n9NU1+AU69DmVqr+8X+Ma3slemNMzERiDKBLPhICSH1qAf8ANGSTcsuaSkTahxhyy5GrfSGFguZUpKylQOFKiQqlAyjXw59I53PafJyTa19G5tt4GXgYBWIPttyO8cVezS0rCQSoqDPk1M2q8Jja+8lSS4LIALNmAHFMi+kJLPey/wATakKI7uWiUUAgDiUnERiZy5ahOsJXqMj22xzxY5WzXqvz8yGGpfTXSIf22HFMyGc6HX1jCW3taopLICXSaqLso0TRq5hwYV3heBXMxBfDhTQgsSUijdXLco7/ACrS2mSZLw/SPqN637Ks4BmL9rFhwgqcpzDig2rr4xRdXaeROYAEKNAFhn1ocn5Z0j5dYJs2dNEhAeYScIdgWBUan2jRR9I23Y64CmcTPSlS0lyCcSUAeyQ3vlVW0CecPXrH21onx46t8I2qJg/KG2MVWmZLSklRCOZLCMdfNotEiaU99OwKqglZyeqS+qTTox1hBa7dMUola1qO5U8O/wAhfSKVg/TZ2ntQlJaW6+fsp9anygEdrZgyQh/831jKJWs+8qHH9jTgKgvnUjUOOWRgKzW/sonDjS5X/wBGUzthNVmmUW5H/ujkJ5tiUn2ilL7qSPiY9Aed/oz28X+hvNv6XQsskE+6wZqEOr0iFp7SY0hAlskVcniJd3oWy0aF4umd/spv/DV9IKldnJpGR8ZU7T/2o7ZrUfYHOthUkgUcM4Neo8vWFKLkDklai9dOdRnvGtldmD73edUomt5GTFn+jssFjMmg85asvGWIyq2L8cLfKM3Z7LgThSVZu7gHbMCKbZZ5qkKSCFORVVFUOTpoaE7RorXYLPLIBmqfYsktuykg7+UAWnAF4UFRICVF2ZljEggpzBEK8V+FCWK14IzE6wWijSw2ZGJLVclyTWrQ0sky8u5mTUHglpTLLlBIUGYIGZVxAOAfa3g5S2D7fKGNpsxFzc5pExW+FS3/AIQiMUpdEuX00Y/5bFtk7XS5skd4ohSWCnUXKgKn2CP6mO2ztxKdADHCGFToXrRh4bjw+b2iwzZeaVMcsNUksDmKPyz5R2yIU44VvTdnIo75DPygrnjlk6y3PR9GuS8pakhCQEM5AKkl3LkhmOu2mZhVe3aBcqYsFDLKSjH7uEKBSUt8SSIz8yQAVV4mGRYuA+QqBSOqtA9p0hteIkHZzk4BDitInTW9nVnpyp/B3ct/CYpMmahZZaVIw5hSCSQpwRhq/SNgUaEpq4PENQx+MfLheZQojESdHcNyId6R2de6gXK3Vma0DCjKBclxGVLbWkHi9S4XK2fTrPZhLQlCSAlICQ6gS1TWg32ji5KUd4sEOvCVcQPsJKQwAfXcxjOz/akBkLUkIrxEqJc1Zzp9I0Eu0KWZhcGWe77o0qChRWaFzxNmIU003svx5ZtLQULZOI7sJVLQCVY+7UScW1OXLOC5Nms6aqE2YvVUyXM9BhpC3tFZ5qZsruFzQlYBmYFKYcyxpRhTaBL9TaUTJKUTZ+EoSF4VqZ8LkmusVxpLolum29j4rTLIVIMwMXCJkpak9AWdMKJSAtCpU0KS4Dg8JZ3BDg7bQLe6LQFWcInT2Mt5hC1Z4lMVHFmzDwiF/laCQlajMEqUxPESopST7RYk8UdUnTfI2tl6iWXDE+1QuM30rCeRfPdgIQ2FJLAuSXJJyG5MBWm0BS1Z1YcnqwP2YXqQpIASoZVJIzJZuYAjz9Omxd+opvg09jvdHeKKhhVMwAqKhh4AQNKaPUxC9L8k40gutUslQAUUjiGE+65bhIYiMguVVySw1YketP6Ry2WkzOEhRCQwLBwzjPNstYomXvbYC9TXj4hE62JxFWJsVFJ5GvtEkl2DvqIItnaJS/amLwpyKABmGqByH/MRGenzlKrhdhR2f0NA79IHwqyIw9Tn00ihY01yJ8maOz9qJiVjuiCM2w+64LPnhpkKesTm3yqfiKaqUxVRklkhIcAuKJ9YBu+UpYKlBQSPZwsVM4DZEabbwbMsaFnGv9XphGubA+Qz2hTUrgF09a2C22eRXkC+Kg0LDrrGk7L3B+Kl4kKSQkJCkJCiRT3jhUGOFwzuxrGYmXOrDVVcRALUw6PrirlH0b9E0vuZFpKTxDuioP7wTMJDgt/SMpyp4GYIVWky277iVZlpWiWAoAjEArEHBTxLWgZYs38I1lgkJlygMYJUxxuBiUqoY6jQcgIJtdrVilpqQVyy5qP2iQ3VjAlstCZasagSJaQABm8wkE7UTLPgTvE9U6SPYiVOyntLYEzZJxFKcJcKUQkJOQcmjF8J68owEqwLmFghVOT/AAJf+cfTrRIRMlrxhKk4FHiDjJwWhHct2yUTFYpSFOkcqud8yd4bGVqeQLx7vgzIuiYA3dTf+GtvRMPbw7TzEIEuShUsANjWghT6sk0TV6l/CHVhsNnV3mKVlNmANoAaAdIJF2yNO9T0UR8IL3ls1zX4fNZk8KJUuYkqOZmTEufFZc/KPRru0dwDEgpnWkYkuwmLbOlHEch65Wxbtr6Meb2nIzShY3IUFeIC2Pg3SJS+0qjkmW+zLfxBW8N5t2ypv7M4Fapb/pP/AEnwhReNxEVUnL30nLxFU+LQxWq5QuoT6eiz/SFYB4JXkv8A+yLu0szBOCHagID7oQo9aqMJFWZYf3h5K+h9IcX1bJdoUkiowJcLSQQUoQg5jdBqH0gkLWOt6oBvGcQuQoAqezAFqkNarSHY5xJVqdRUnjaVIBAzdKCkhmdwwpHEyDQpJUEjAMXshOIrwhTORiWT72ekGSbtKwSRwjU8KW+fm3IRuhkz48i6Ze0laFBM9LsQf1c90nVx3VGyjYS76s9osndyMa0plqlElCkNwJDsoOWCQYxt8zpcpctpQWA7KwjowFGTn12gy03ws2YdwjAhI4sNFKBcqZIdm0Lv8IxrjaFXlbrkWXyAES5QWSEDEXAqUjhKmyDrcDKmrPCo27UJFUippQB2bXL1hX/bCnzzOefR/OPKtnuKIDUU/LprQeURVNN8k1cvYykLBBOpBDHNg51Obhq7xIzEVwkhQAAIrhOTtCv8STRGWQ83+MelpVirm4HU5nmBSM8dAaOWmzrJJCgWNQ5610qziApzoVnQ5nR+o2h9NsCFklTbJzcbYmIG3lpAJuhSiAFgswUVBiBnws5OsOnKjUwGymrF9NKfddI09j73CAFgAVFd+TU+EIZ0pUqYAXBehTkQcq5PTTaDp14kFlEgg5GlTyyb6wnNdP8Agx/6NPY+0kyTgC1BSCyS+SPEVap03h9fKcUyWoSJs8YUKSuWkFKcQw5lQIocwMlDpGIlXupQzHk7aaeUME34sADEouAHfRsxWm3QQifU1PFIZGTXZrZ84pMtAQtfCApSAClGZ/WFwQ4rkaQkvys5Shl3cojRwZYqOTF4EF8qAPETiLl6vwYKvmGHw5wtn3jxAk0qTR/IZND3mdzwgnl/DkpLJKtzvlSmfWBJtr0BHmfHl/WLzegPCzDkachrCa8gqWoZsoUqOmQ06xuKedMRoK/tAVBGWh826Qum3hVTtpRtRkXJcnKKkTSXyHMmKVSR+ZB3r8Iq8UakO7Dd4nJEyYWQ6nSGFAmnzziyXcko5F2/M9NRlnRqxKbOZCRiABFNTh5bQun3kGICjQsG2HNtc4SvJ9MzkdqtaEpCUlkj2dB61/rAlvvEIBAJCk7Zty5NWE0uYla0N7xCS9KOzPXnWPXxNImqZXIaFgAIxSvPRqkZIvmoZZFHLgEPo0fSv0RWgLkWhmbvZYy/8tWdK+MfFlLBIwjCfsR9V/RNacMielJ4saVZbSzpHZ5ShtFXp51kR9NngYpR171A9SfkIDvJGJE1gScOQDue6msGFTUxdMmEzZSdO8SX6JmU9BEk2xMormLfCkpJapZMtRNNYjj/AMT1KX9EpZazqo57nKv5Uht4Vos4mBaWFUtU0NX1hrMV+omF24M+pTAN3+0rpudzvHb+H/JyXyIy5JWCQFFrUtRajBM8uTypBFufFJYqH6wAtqClZY1FKDfIR67GwK/xZ/8A88z6QW/MjpT+sD5ch+PAFf8ANAUgOP2Y95tVfSORT2iQTODPSUj8u62zj0epH8ogp8mScnMD75wZJty0/vp/eoegUPm8A444skvHjzTh8MqaT7GM2yyZgJAMtXMN/wDlXgxheq5S7EYy5Z8h/kZqNmcXUQddNiSuhUoEAkl07ijYaZ+kE22x4MKUKKit8yHozZMwqY9WMnw8uyb5b0ApsqJdVPMXs9B1OsU3hbGSFTCyXCQANVEJSAn+8oB+u0BXjeyZaJwl/tpMozqgFADKwf3i6X2hLes4lU1RzKLCp+ZnEkxM8lX30G1oEtVsUtc1TsErCEpqQMGIE9VMDF1kvvCcC/ZKHBHIK08CKQsE1lTf8Vf8a4U2yaAcyCxw5tUl9c3A8o9BcY1o86v7ZNUlCSXqKcjSr+II8ucVghSlq3D/AOZ9PvWBkTAt8ZIY7+f1iMieAWY4a5/MjOEaZmg2RPolxRJd+b/ygkW3CebA+Q05UgNMz9WWYjIlmOTGK50pmwuXFSc3zNBVoHxTZmgxFsWTiADBvjpFgvnQZcuXKFcu1lBapcV+TbRAzqsAwpR/t4720d4mjTbE4SpmfiagCTvXM9NTAS5xDqACqVLM4z+df7vKK5SsnryH8/usVonlKwlLkPkXO1CGYP8AMxkyugdclyAoAzMJSgskNQZUIHnBkl8LUUxammv9KR9ImdlbMuzAoLKABWEqSs0AOGmbHU6knSMVeV8jEEy0szAVYlhm+j55lqtSEvW+Bl4/EW2mcsuMNBny5mtP5QrNuSHcuXZ+X1+kNRbHq4BOeZfUcwIh+BRVQAxEMMyK0ZqYTzhsUl2hS0LpM0HI1fQfLWG9nuxc+hkzJiRXgUzGlQrCoDPIjXTVMu6Fp4iwHUZ7Bsz4Ruf0fXtJkrSFkurElTq4S4TgISU+0CCHxB3ypB012hspN9gFl7JSFEJ7maTrin5PmS0ofCDF9lbN3ndIs+OYQCAicp1YkqKcBUoJCQRxKIZIyBMfV5K0rnLlKkjChEshS0g4u8KnFdBhbqDC7s/ZHszTfbUqaFEAIp3q8NA49lmpTLSNiqlfLkpWL6bMcr9GXuTJpSpKU8QQkS3UBiQhWMqUwerAGM8vsS06aiUqWvBMwByx9lK6k5UW1dQzx9QPZ2zoBrOY8Sv1y6lmJLNUsPGMhbDKkrWmQkAOQcZUtRI1KlGpd8yTCcmbx5BvFMozds7OLkYCsJCQop9hKVkkAgFaXxJYlnyKSNoV2yypmFWEoKyxKTWZ7QAKc3Z3IbJ8yRDa9Zy1jiSVV93WhA6gOTCi3LmAqwBXEAmlCR7TFmo/WE48nlk82voT97M/PIHskmlaZH5jnH0T9ECmEw7zAPJD/OMRNs5PtJwua09ecbHsdaU2RJSSSFKxYk1Z0hLFPh6w/wBRkXg1vkdiuYyJs+uJW8yT/iH0kTj1gW8FhaZyE8SiMgQPalKQKmgqCIWJv5BXLmBQKE41UzfuJ6WIzFWz3hFeXbRKkrTLlmWaF0++cyeRIAzDs9aRFifCLsuWVvT7N/PUBImajCBt7ydoT2a0AvhUQcUvKtO8SC/IgkeMYq39uJhlIANWCFVcqOeI4WAYuBuDyiPZLtB/4hGMqwlRbiAD0qXLNkH0YeJcqRfvp3wb6xT1BMvCzLmzgp9jMnrcVz4RvrBs614VoQxOPExGQwpKq+WkAXRa0d1Lcpd1M/5sa3aufEfOD5ktyk1dLsxDVDF9ddIDa2Wc6Ae0Sh37ECiEaF9c49FfaCYfxKxsEa/uiPR68rhHnt8nylP6S0qP+poqRnNXGpVM2FDkHNPOPjktfx+sfXpa3A6RB6uUtaCwtvezQ3LbXAlgcQBObUd9AXzjN/pTUfw8lbsUzqNTNB+kOromJLJAJXUn2WbPMwh/SjKaxJLM04bPVCjp0inFziQF/wBMX3r+2tfOxfAzIDvJdF/+nsZ8pqoMvAPaJ/71hP8AEv6xX+ExISosUqs8hLc0kr00qIll6G0Z+0OJk0ZOsnwKlkQNPtrSsC0BSFeyXDhQKmpmQ6jF97LAmK5hJ9VRQm8TLSGSk5sXqHKg+F66V0j0o5hEFL5MQqPV4mCGzjk+cSc3d84qAjA9BPeluWkc78n7+3ikGOtHaRmkESg5c+kdnr4nAYHIRQmbXSLFuWf4xxmici0sXhtZLNMmkd05UK4Q1KgO7hoTSUEuwyz6QbYFqpmArJyz10MLoCkamUm0y0vMSQMqEP0oYW3hPD5PXp66QyQpBThIbl/OFc27iXqw2B8hzzOe0efjyz5P6FeWyhMpQPEF8VCNK0GXhHkTgDw4hUjyzqTU/wAopVNcYSHIIDDpodS/xi+w2agW5IKlAjTC6hWtXL05xS6SW2HoOk2OZNCkgF2JNHZg7kVIAqX09If9hezyZ07DPcKlAzFA+8lJCWDVzL4gdCK5x65balpCJaQJkmYVmZgrgIymEGqfnh2jYXRbR+KtMxQBSsyhKoHSkS2WkEB826w2EmtjohGtkAK4wGUoAF+T0PQqVCe9u10qRI779onvFS2QSTiSaj2cwASRoQ1SYKsVqSlCUpdkgAULsKecIZ8zuJEhGPCVTiASMFVrNBqPafGxKXKo3xK9/hq7avCklIJNSAA5LcudKR89nWdVSrMe0+edX2jbzLayXJU4Z8NS7gHDSpd9NHaM92q7RoWghOAqBYYhxDQsdCDRtlJIMed6zE6Saeif1CTW9mQtdrQHoCwBPjkH9X5RCZZXGIijOdmaA585B9sj2hUEpDMaEJFd35Rb+KAls1SUstRUzhT8QxZUGhdvCJJwt60yJLZYbpSoVS45/SKplwzJLKoEEJPEpIUAclZuQ2Uam87RLs5QFoQlSgk1lqA4t8U1hXkB0jP3rfRTMWygQoBOmABKcAAdwEjOr/CHRipNqntDXjS7YtnWtR/dTkWzIY0JGQLM/OA51pBoxw5+gAZhtFS7YVKZAYEu2rjR8x1LQrtNqUCC1Ob+dYtjHrg7QwHtEhXCKAEZl8iNjWkU/jMKqVPJwP57vzgCbPWompIFHf565xxYSKlTK2d601019Id4/oSRr+z19/rZaVksVjhcAE5ByohhQbCkfYrNaCoBxhP5XB21EfnKwvjTxDCQMR2BYqSQcyOUby5O1aLIMZKpiAFBKAoge0khRSSQmj5J1PWJcuLnguwZlC0yf6QO2cwW6aJLhKVYH4SSUAIJetOGnWPRje0ds76eualLCYta2d2xqKmBPVvCPRQqeuyRvbM8kx9akHgT/dHw3j5V+FX+U+UfTLMeBGb4EfwjeB9WnpFGF8s0FzlIOpWXyxEs26fGFP6TAfwJNaTU5vqg7+PnB9zkAggsXOeeWgausc7S2fvZCUzASk2mWFDJwramrmraw7Fxh2wa5vQvTYCbQJpbAbOJZGrlWLLZtaZ+XrwTwsGDUAAYACgAAyFBDLDTZmHyAhF2oteBE2XULCFrcUYJIR5ufSIp+T/0PvhGKvabjmqAoAADuSCT8/SFomrSlacRwqoebKfwDwfa/wBpN6/SKJN3hYUo5JDsMzVm5fUx6c/yiL7FccglNlxFk0dixzyr4DeIrsagoJIIKiwfVto4YUhUEWOzFamBA3J0jqLCWdjXKm2cPLusPdpSogBRDNy8K5t5QNVpAXSRRdVxpmyyStlPQ6Bs38xAU+wlEwp9oAtqHA238Mof/i1AhmA1ApEjMSVpxgECruHr006tCVdCfNkLpuhKVOouCwZ98+ukHWm6ETFDuy2FsIbLblqTHkS0J4kkgAEAO45H+cWy5mECuYBZ65D1hbt72L22DLsS5asJBBG4+UdUjrzDZbu2Q6w1lW+hSoOaMSXII2Ghy9YrtrhCEpmlp2KXM9wmgY4gWwuMzyfOELD5V2ap2Zq0oTjQQddOjv5tBt33YtQV3ZAwDERiYly3CCXUXOQhxabumISe8QhJnTkoQEYRUrYSwMXClsRKiCeFNavD+5+yUxBxrSh3Zndk8sINSphyAO8PiOUq6H+3QNdN24Es4xGquu3QQ/sVnIgmx3dLxKS7KSUpZvaJfiQSXUkMQS2ZbSG8m7AIpWpWkOnGBSJ6cYl4h3mHHh1whQTi6YiBE7bZxMTwqSSlyzg0FMmJbEwLfGF962gSLwsv6uYoTkrkqWl2SCoKySC5xYanIPA9xXXNkS5ffzEyyiZPUEsBilrUyErVkwUErcM2LJyYFsdPBTel8rSpSAQUBgXSFORnpWvwjEX1blKUVpTVVK4i2jJfiy3jU37YwgE4hNBPEZSg3E54geI5HRqjeMFec7DRyoZhuH0BAVka8xHkz53bdM82/J1yUqtoCcJWpXIIGtDU8g3jo1WFz2t1+wVEkNR2bLCHcnzEKZikpUVJAHCGA0xChAJJd/jvFf8AaM3QM5xF0uSaVbamkVuPJaN0bC/JM2hnLoQwGIkijYWAYZDXbOMvMmUICqDUhz6R9C7L2VNrkA2u0I9oEIBQlVHdyCCAcmpTwbl7fo/lm1SkSFFloXMW7BISlYYBSBqSBlm2homJc98jFjbWzBfhlJ/zChOgVkpR02+2i2XcUxQdgVO1FAFJcuCCKM8bOfcarL7UtQH5s0f7wdI9IGE2tImv1ly9JC6rxfKPn066pmJsCnKsLfvVIFNWB8jFarGoAFsxiBd6ORXaoau0bi8bIVDE4QsEKSoluJNUuDmH+MI7BdnfBxi9pT4mSlPEaKWSAaHIV5Rfh9S7nbQct0IVSikhKnBLEZZFiCPAwZNnMQGTSgoGA+JaNd/YVmoTOwqKgSkJK0pYsAFkszajQ8oz1+9mpkiYrvQUy8RCVhLhQc1SzgdCYb5q2G5FVotgLVUehbzaPRNU8IZmS4fIK6VPJo7BAm8kSpZZkh84tmAClG+/KFqpzJLAJbDk+vjFlonlj1b0eI8iaemx6yfHeh7c0s4gp2YnM0yb5wZf6iZSACC1os7tzmAbmM1d80qmpSSeutGy8oaW+0q4AVEgLlKY5EpUhQJ8fCLcTn2WtC/c+Ww3EkJLkYioYQTUgAlTDlQnrGEvC1qmSkzFnEtdjmlROpxJJMae9S1sl8hOHgVIjK2dDyrODkbNNB6Y0CEStcf9+yh15ciG9ZhStR/NX0EXXXbkgcRSDUVOYJB9CIov5XEkaAfFvoPKFZi2XqUJ1vk0NptUlSkqxBwd6bVDfbRwuu0BuIS0e7UcWrjq8Z6CbutCkrGEkYiEqbUEwao57NDZLRw+J+JHnBa0UB3oxyq1fKBpZZJYAYCAGHXXM5CLFWlWHP3gPAh/kITXZNdbK59mJUGIAFKkVZnO+8Cd0O8AcCrGgYud1Zs4Pwg+z2cFbnMhycjxUPhWPKsyTiUzEKOpZwpnz5wBhG22jCAAGd60bwO2UUS7Yc/gXO2kUXytwHqd9Qx0hbLnEU0z8Y1TtBKdodTbyIIJBHXX0jTXbbJc5CRNZWFSQA5FBkCwoDuT4UjDyppUriJNdfD6w7uWzhSkjJysU/dSohvKBc66NS0+D6d+BTOlkqMtgSQUlkhSkmWkqJFGxO+jPtB173qmVZUqmhKhNaWUpDpJUk42GqQAogUdhCCTICUSk5gpSWNRx4UKbqFq8+QYvtFLCrFJQQMKZlkA0b9ZLScuRI8TBw98Fs9bH9gubu1SlJ7s93J7oHAysJKVBi9E0ybXPSGqCTSn38NYFFqOwhYq2lFvkpSlA/ESp3eFuImz92JZd9BMUKvQ6RnYfQzm22X3mFSmUg0cMC6Q+EnMAKDkZVGhhV2ntoKAkEOouf7oqPMkHwhPeMpp1otGJRWe6SAqqUsVpBSGocIZ9iYTptSpkxZWok4iH5DT1iT1bcw0ibLkfi0dtst0sDXkz5c4zc+5puJRSlPEGcqcj47acucaUHiI0iyWXejdI8jHdY9+JAtmFVdZ73uTQkpIIS5YjJ6N97QVarkWFVQZoZwUqCGNAXGFtI0KE/rpx1Hdt/ukRftzh1+rtNf+gnTQNd62lhkqSRosufNqiOIvSdKnCZLLcCk0ObqSpiGYjhyO8EhNRzeKFpem8Sxk1boxU1yae6u2neBljCvrwq6f9sQvFEtQJRJSFHMutCf8wlFJPX0MY8Kq0afs/blTELx1KCwOpo9d49TDlV/GkW4sryfFmXtxwkulKVgl0jiZm1Klbj0hWmYoFXNT1O4D+saL8IhU2avCAViViADB5ijiIaoNAX1YO8I1JBBLVb6j5CHZIUvRt49Pkq78nVPm8A3nbZq1YVTFrrwpJJALNQaUEOZUsN97QtVICps0kkYJZWltFBUtI/jMB6evm0hEv5eIsVOUmgKic1Uep+/SPQUmzgvU+ceivaDP/9k="/>
          <p:cNvSpPr>
            <a:spLocks noChangeAspect="1" noChangeArrowheads="1"/>
          </p:cNvSpPr>
          <p:nvPr/>
        </p:nvSpPr>
        <p:spPr bwMode="auto">
          <a:xfrm>
            <a:off x="457200" y="-341313"/>
            <a:ext cx="2790825" cy="163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1" name="Picture 17" descr="http://www.unt.edu/catalogs/2009-10/grad/img/univers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12" y="401637"/>
            <a:ext cx="4068020" cy="239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9" descr="data:image/jpeg;base64,/9j/4AAQSkZJRgABAQAAAQABAAD/2wCEAAkGBxQSEhUUExQWFhUXGR4XGRgYGCAeHhweHBwfHB8eICAhIigiGR0lHR0dITUhJSkrLi4uGh8zODMsNygtLisBCgoKDg0OGxAQGy8mICYsLyw0LC8sLywsLywsLCwsLCwsNDQsLCwsNCwsLzQsLCw0LCwsLCwsLCw0LCwsLCwsLP/AABEIAKgBLAMBIgACEQEDEQH/xAAbAAACAwEBAQAAAAAAAAAAAAAEBQIDBgABB//EAEMQAAIBAgUCBAQEBQIEAwkBAAECEQMhAAQSMUEFUSJhcYEGEzKRobHB8BRCUtHhI2IzcpLxQ4KiBxUkNWNzsrPCNP/EABkBAAMBAQEAAAAAAAAAAAAAAAECAwAEBf/EACoRAAICAgIBAwMEAwEAAAAAAAABAhEDIRIxQQQTIjJRcUJhsdGBocEU/9oADAMBAAIRAxEAPwBV053FVJYaVlhC+cn3Okff7aDL1vEADBBj6I77AWM3M9hMXwmpqvzdKBQzoQeOPF4ZMDV5wIPlhxllbSjQwASDIA+md53GmJ9D644Zq9HHJOhzlwsNNlNlYEADmJ8xBB7D2xd4gwbxNIiBYbmDHJAg8DCf+J+ZTI0kENq8JuYBEgHcRErvxhtQq6gDDafCJYiQRJufTm+x33xCSMmEVpcRqAuDqn3/ACA3tgYs6tUG1OVKgXgxfe0kdjziuqWgGSFUkRPhMXE2NiOeO84pXPh9QY+JdhqkBZmNM8RuRJjeMaD49DOSOrUk8BYQFHhECVMkz5g79zM+lVfLVAxIh40iS0SDBIn+e8C34YIzT6lYjUW20qF9N7fbv64XUM2XkrOmwSTb9yTt59sUU3RNugvNmFRtRIIJ0iBFtvsJ22B74h0imvzKbf0urte5gi9hc225k98V/MB1a51HkGwAEck/YXkYQdR6np1KGVWJA1lZBO8E8e/ONFSfQlu1RpepuGq1HkDUxIPck7WuMCZnORrI0kwxvY27TvBvHkMZfLZqoXDHXpWWJIgC8DjvbDShn6ILanUaol22F44kkQTYCbYssL7ZWMPLCK2b0FFOsal8RJI1+3F727mO2AGoTVmlOnceIllA9AIHM4qzHUkq1ppAuqbeESTEBgL3PY9p8sE5inWUMt7Aq58WqN9BJ42EC1hhuPHRKSadAeXoMHgQSGIDcSL2nf8AzhnXzNYspQGCINWJDmPEZi4F+JG++4FbqRpAoqCm0aX2JJDTe3H+PWWX6l81lX5hS0GJi3lwuwgRhnBvbRqfYxClmarSp+EkFlJiIMAEAjTM8TABNsLjkjAaQSFDqaZACsSYDcAws6R3niMTpZ4TJW4ILG5LAcf9Ntztc3xRl+r1UZk1KFJupkiZke4kX3tvgqEorQ6tIszGcQU5DszgglyIi30g7xEDtIO8g4qrdRDOY8KxctJMxMSPWBtPOCaqKdU0hpaNUQNN5nYSd/2DKbNVGSrUE7kyDBF/uNuRg46kCNS0GUQCBqkCJBjaSQOfIffyw26XXHymPiLC5lfCSYAvvO8cWOMzmmfSADsAI++L+mUnEOX8o3tvH54bJBNdmlFJXY1zyLT1w0kKNjsCwEbdz3/zGspmmBYsLX7evlfENArIyBYY6Rqn6vFItsPpP3xCqwEDUQwAHlsBFtxbyG+J2kq8iOkiSNLeIAyeTsN/Ij27Ynklj5niiw24GrxHi2/OB6dWNVwWAgRFgR/kYJGZml8sKEkglvFfz+ox6DA2ZdDfIZmjSBrVF1EWRY2UXLG3YWnkEjyWdU649UiCWNwBsATYW529zfAtPKDQCXIBawI3a1p4/e+K3y6mZdZ7yZB84tM29sKoQvZotdM86flnq6CdTKDsLbbHyvJ9sarKZUBEGtj8oSqCCxY3uSOZETc3OEORrAqqUVcvHiKvHa/ANweYGNH0npfy/E5lmubm54gTsLX5icLml/gLbctIsoZ2vVCrRpSv0nUwGkiIkkX5sB288P8AI9P+WsudT8tJPsBsonsD69pZBgp1N6Dvfti9602vvP7scSglVlYx1sFz2TFSENgd44H+f74gMqlNQEXT6c+Z74Jqte/b7fripqqEEm4HA/t5YYzSsUfxRnxQCNxws7T3Y9vLynFjNIO3eDa3eBJwiyvVkq1XUMIViq24A8TtMDfwiP8AsZ06rqgidLA8esEnc7TFu+2ITi49k3adMtrkOIj07T5EbHGGz9NtZCiwtvGxxslBuefz/wA+vljNdR6ataoXWoRO4K8+xGLYJcWbFkrt1+SRyxq1hUQoV2gGDBhYINwAP3fD7OjWoldAA12m5eL95gC1uPZP0zNIa3y1BV5K+AArJUfygAk6pBEnc2EEA3KZt1JpmXCkMWkHaTYXsNp48sF806Ht2kwzL9RXTe7EfVpG4YXJtNpvzq+0qGaqqKYJZb2gmXBI39CMTyF6q1CSyqrxtbUsXvxeN5J8zhNl88UzFE0ZDK4N9tN4McEAgDuLYeOLnoLV1ZrKYZSdJBVrwxBt3MCxudvK2+M11ylocVUSnp1QQfCFYRME2adwN+cbnq9AVKSZmkulnHiAtBvNuTP5YCyPw5QzJFOvSI1AuGWown1A/vwOwxRenkhnFOkYWj1GF8DT/ToOoFt58SiY98Wpka1SP9eoHfYaU3tvYCf7Y22X+EMnSR1ppUdkcBRqJ8TgGQWJI9zFtsJ5/harGrTRwkEoZ1AmL7ESJ/72OKSxy/TFIzST10AfwD09YrVXeNgFC6dh9S/X2vA/PCfqNKk//wBPRBhYuRzJBDbDv57zjU1+o1HhqZdVJkAGwO245n/+haDhepLM4OrwAaisEsdrkWAsZFzY22xyc92TcXejMtWJZ6beMMpBNgeLTwB29MEnLZVgGYBQJXSq7gC5uZbftxN5s6rUFYGIAXexJB5PpbfAmcyTPT/0wiOLEmWlY+qCLXJFp57jF4TvxRbHa8UZ2o1HWFooy6o1SYjc2vMbYcZKQjOCVhoEkiAIMz9JBMW8sLqmRZJ16Z3kDt+XG0RJxZkMu1UMANQF2GoAQCO9yJjbFXTFmuTIZh9RJkEm+oTf8p7WGGWVpqjK1NWLbMrfzDc2EFbgWnvfvOhqaaUKNI8IFiCYkg37R5Egi+DczTgBEVtV9RG55IsJHe9zieTL+knJ+CFal4RVAQgzIWQFFvCTF7keW972RnTTYmmSeCZ2nt5Yahl1f6gN1hQYhYt4rLO0jffvfAOZ6ciX+crCAVCwTcciTHGNBpaYiSQZ/wC/6jLuQ88XXTIJ1AglySOThX1fMh6oKqQuyqYJ78RaScDawDJY25A7W9D/AJx64NmCwBueY8iTJGKKEYu0HpkKlfbm37/PbDLpqq1NjrvP0CdR9LHgzhPVaBYWN5/fODejZwLf+rwDxfzHa3lYx64ORfHQ0lcLGlapTCkprgBQSTZZkXnmbk7eKBgOrUBZwWLsd2BB1Di8yOCb8/erOBIYs5KawGgQbCRAMd+cD5d1OpwDpU6dJvY9+IBj3jfElFVYigqsrIhrna3nbDSlGllMiAJPmbD8bfngByHdYP0nidt+ThllMoxpVH7i07tDXgbmRziraa2WceUdlWXzSEBHEMv0ve4kmD3N9+3rhnkumCsToZgQfEdwthve3p/bA+SyOupoRZbfxQAAY8XJkbR541binl6WlZ0iTPLN2/ZsB6Y5cs6fx7Itbsq6V0tKAhRciGci5iD6AXsowXVzYUgAeJoH4fzdsLsvnyJ+drGpjpBWBA2i5Blb27e+A+odcpfMC07sSFYjcAGZEiDf88RUJSe9mbfgJrdQamSWkmxVb95IJ4E78xgnpfUvnHU9XVN9I8KIBNrfUbE77C+Mjns+GdlnYSdzE/mcA6rO6k9hxvb7YeMDJNI+mZ/qdJQGZljiSBsJtyDEx6YxHUeuNXEJddQ0vs8ROnvFx9sJurVtdJGYk1NG/fiD2/xi7ptP5as5MASq+ZXwfiR++aRhrl5HXXLzdC6lX0GezSe/BP6jGvWvVUzTYlNE6bTIiI8jp29e4jK9PynzVqBnCAFWLMDBs4j/AJjPkLbjGo6VX+hN28LGZjSR4vQ2v5zvbB9Q2uivqNtUV5LqFRqlU7REDzIkj2uMco13KifU/oRiGdelTqH5R8NRtS/hYeVjiykhAGwO9zjnnvcdHI20/ijxsvUp1DURdES7ATIKid78i21jiNCmaas2nkAzB8JNryZHY+WHdKqpUEVASsIFBnTIAAYrBUAC86hvN8LsrnQwFNV8XiKBiJbR4iRpEbE97NbFeTqir2N8iq0UczqpiOY55HHDDedMTjJ1s4rvQnUaiapPkZEHnjVf+vyw1R9aFgShIACiD4lMaZi9xO0jGdZNOZqeEjkXn6tJ/IzG42x0ema5UVi3Tiz6R0LNmrkaySZQ6x32v+WLPgXPM9c6iSEpH9P74U/A9aXdDs6Rj34GzYFTO+GDSpsu/P6bY7mhV/Br/hLPgvW84P2B/tgT4yoq2XzLlZOpR7DR+/bCP4JzpNWqOPlz+cYJ611MnJZoCSzNYCSSRFrXvEWwJLtmUtUzOZTNimjakeLkT9MSw0eRup5sB2MF1mSrT1CzJpYgbGY/G0Az7cYTUM3U0rIRZlnpqYcraRqLGCGO/wDzXscE5mq9KHpSqhdMuRZQ1rzG7g6v9ox43G5Gi+TCVOksASogxsdxYMNxyYPEThXRqEE6gxUzM6v04BvE3gYMo16tW7MkJABEkkyY1EC5hfSMJs8tQyXYhC1vPc9gSBBHl5Y6ofbyVV9FeYzhNgYHaAP87wI8sXdKcBwSJA4IsT2IBvfCzMvoYFRYGYe91t7nex2nFmSryRMC8kj98T+OHa0ZQZtctVIKE1km1iADA2uCdP4G3fEqHUFltZYTA3mAJv3+xvhJlqpDSG7j1B3wblaWoxYWNyCYtP34GOSUF2w+3qwrN1AoDGkzAb67EMLqbeIKReOO/Jyhra3cuQpNxuATPYTvPJA7nBlXNsJUO0Enk3mxn2AworKZ9tsXxQ4g9tIJzABQeKBJUTbUQASfxHbfFlGkVXw6XE2DWMkeKLQY288LBUCyGUGPvOOLDSy6ZJggENbe6xYe+4GLOOqJTxvoKzVDT/L4Z2t99zB9MFZPMCmNUk6SoAKiCeFbchTtMfa2M/XrNTbkXG/JH548fPsUKQoBMkgXPO+C42qHWJtGr6jVphCr0oqaFIBIgi7E+VxtO/GM5TqaAym5kEed/wDOOzGY+ljvt9gBj16iMAdPEenPvzjRhxDCHFDHpSAanawAN9UXIO0XEjnz4wxeu9W11gAAkwSvAPkIED1wky+ahYW9wZgzaeBvt+JwS+fPzSWLeDTIna+3EDCuLcrElFtmp+HM2ihpHjKgn05v6n8MFZzqQYeGO025tYR+zjFZzMrUcBbBQRLxO83MCZ/XBdTNOVQsjKbhmSIIsIAA0gCx8598Rli3yJThK9D6kEILGmxAGlhAE94UEQOfCYF+JwB1A0x46QRGEkMGmdQjSQb6rgAg94wnfq9XUPpB0hT4Vggc3Fj54jmlYUokSx5tN7fkD74PttPbDGDTVsAoVNiNyCdt7n74ZtsVHiiGtERIG53Gojb9MAZZdRUKYN//ACj/AAThm9CjTg03Dtv440nnSRN9p2xSaWrK5atWGZTIqAqnVJEHaCPORtvyNzhnXy1BMuy5eka0HVUrt3Jkx5Am0e/OBhm0PiK6SwAvwe949Rbk77lXleoVFLKrNpYEMOCO0REefnjlqbDipQcpAiuRTAk9yPyng4IoZgpquIZdBJ30m8RxJA/HEKjR5c4oqppm8339h9jc4ot9kbsuYwQRBEyNQDR/ykiR+GHi5DX4i5BPADED3Ag2wqrJ4YHrEfnzjW9MYGmpVSbCSWIvA8/a3bE5z4q0TUhI1ZpJCqQxAO+oEGGJgDSR4ibTfbA+ZoquZR6LlazUxVTYrCmDAI5Iv3k4ZZVwzrpqtUpnWApc/M8J1EsQImD6SnO2FFTqFOjVpyWcOSYWIBkA6QdmiQRABmLSGGV3opG70Sz7aUrKiwPmF7HhzpaNJ/qgweSRhRlq5Lmd45IJ37gYaUHWorutTVCq1xpIaRYgyNRiDvtubSkpuCCTzz33/HHV6dbLx62bT4Sraa6edjfGly1EU3zp21D85xhOiMUrU9/7D15v27Y3/VnCJVYfzKPwGO1NEZCb4Vy606tbS2qUAkekYDzWaIouFBLMWgAxf9P8zxiPw1mGPzSY2iR6HC7MqXTTJkyZHr/bAl8osXt7AaXiG6IywFdiZ+Zr0kAbSVpk25Y3G+C+oGpVpfKVp1PTXU02TXJMdpb7Dzwuy5JqBfEAoJAOwAUAHmTzPcn3aFyysoosHOoOosKg2BBOxI3i8Rjy5JplGmnYtzfSapfSlQ6IJBvwpJDRYNpjknxYZ5bLtUD0qlSVQgFtMQNO5m+yz6lvKeTM1Y8SNSLtpVSZMmJJ5FlI2tq9wHns0Up1WiPmmpqKz9RUqB7bcc4DcpaMpN0mAVcn4RqfSTEAjuxF72ggk+WLum5IklTuLEj7yDzP6HAx/wBUqSs6FWmtzLGATP3J/wDNhoyCgssZqTePM/jA9sVlNrXkaWR9LsOVUW0ARf29/TERmZFrYRCu9Q7knF7VNJje36YPtlI2lTeydWoAd9r+vlivL1QxLNEKLL/MdgYtvF7+2F+bzIJMYv6P1BEJLKSY8LDg+htBGHcaVhldXQX1hV+WHXTqLWKtJP8An8bYDTWdT7mNJB8I9JO5vz+uCs9mwaS6KY0q+styd4lgARuRHkDgVqwZKhp0mYGCzSJggKRyeAYk7tbssU+Jzq6/v+BXnc8zyNl/p4/c3wMhs3kJ/ED9ceMf0/LF1OlAbzU/hDfpi6VHUoqK0MuqZcKwB8z94wuBK77d8N/imgaTUxsdP6L9+MJBUm2CjQ3EOYAWBF4PF/7Yhw5H7v8A9/vilGAFwZG2J/MgEx2xjHVan3tv5jB3T+plCFaSk3En0O1xbC5qhJPtiMn9nGavQHFNUzRVKtN6gRRKiGDbGDc35i44/THZsGo6i0E78cxJ/tgevknVVJChFWQypBMWIgwTybb7m5wzycwWg045dLwwsRJhI7m9xYWxzt1TRzP47QDn6B+aqrL6UMAgg8AzP3t+GLMpQIaLeEktB2UcrJIEX/6jbeGKZd0cuAzErIEXkwTp/wBo0nfvg7K9IFSWVaekmGkaQLyZCneQfEIuRge4khed0hTm2DGWYbzbcW+nzxSXFQlwNJA0wNtPf99sFZzKskqbxuw87wP2d/LAOVpkow/3R227+gj1JxNNUBfSC1asbSOf92/5YnXqCTHePQQP7b4pz5tY+v74Fse6tRUjnt5d8UoetJjGpJWRO36bemHXQs+Dl6eoLMQSWImCRNiOAMKemrOm1jbvHnjvh7NqtNlY3Dkb+QPccziE+n+xCvi6+/8AZDpuYKrpeFLtJdrlSI1GQCTAUW38Xlg/qfS6baxUT/WUMT4YO4kggEjyudyCDhfSza/LIqCXHipuIlSTcMDceCQCOT5zhs+YD0SxaojJGlhcglgFAnfxNMkgD7jBlpjt/IyrkLTqMAA5dacAGwBLEnT3MCL2GKmYFWJEX0mQd+/21CPP2xZnq7F/kkBKtN3JIVhqcmSdOwWIM+fIOCMtl0qAlmPZhMg2kGwvcEyAB+WOjlxR0yairCaEpWXxblZUkyCJWY7c++PovXqo/hFMxK7+mPl3g+YLGZiZ5Bt9xJ98fR+un/4BDPBx0Y+myDWhB0Cy1CGBtxt+Aj8/XCjO5x0A+USH2BXeT2/HDLob/wCix9TEm1vPAOaqfLGvS4hbkCQin+a+5ibHebYMpcYBiqYHQy7jW1M6ps2p48RI8UETFwBfeYN8O+l9QQq8keGxMtp1BhEC4IEiTzLb6icKM4QzuwUmur7XAADST5EmeZsPTA1HY7MolrSQYFoIG14mDYcxjz5LmtjS2ajqZuFAJDF1JmNFiQe8gjTbv5Yz+dPzVlgQKh1A/wAxJJAEHyM4O6RmqlQPrJSo3iBBIhizKo+1NfxxTlugOal2hjsCDEHePKeAIjGww3X2BBJP8EErikUe7EfMK2tvCEjf6du++AMwGd5qTcSfKBv9hHtjW1/h5kIkklQB33n9Ae+49cLeo9PMX3Y6IPHnPAi/3GOiEUvyUikgToWXBU1CICj2/wAnCvP5kaj7m/72xCv1OpTBpcWtEH98/jhbSqlmJO+lv/xP2w6W7HjB8nJhjwVmIJBwNl6wUG1/0xKg/wDpk8yw/wDSI/XA9K4OGKMe9PoGpSBkEiQVIvAHrebW8oxUemsWCsCAeAbSJjVex9dvcYvyPUAVp0kUqCYbxmSY/ltaTBI232w5oKoBVUdQNy4JFwCeYAg943ETjmnOUbOKTnFsyGa6dUlvBAABvttwdibcYqyqyGE/yPHlKEY0XWtaKw0h0AkwPCNQs28HgbCCON8JKVIAiHmbXHfjFoStWdGOblHZoP8A2i2rJIixt5eGI8oxlQV2j3E41X/tDE1V5MDTtEaE/wAfbGWp0Xcwqkny/MxsMNF6Gg/ieUzBjfHfOJBwcnRq+oKENxM7D7mL/wB8Ocl0bUirWWWAgaYJgNYQDLyINh3F8LLLFeRZZoozTZdg2mNRifBe0Tx5YLyHTDWkANq/lsIsJMnvEff2xt6XR6fywSrIFFgAbx4SRa47iLzGxnEv4elQSWEK/jZSdiSCNoURfuYiDYzJ5/CJP1GtAtCgCq5dlLK3gnR4zfUDqJ39rc7XYk3CaQkfSF1XG0cGL7DaN7Y6lkivzHZtKuBpWFMDefPUQOb+H1wZSzai8tUZbFo227wZET7+kc8pI527OfLAQ7DTAIi9p3EcCB7z6Y8y2WUMzxaBEiwkXHN7fifarMZmGRRqMgsCW7d/vuOR7YC6v1OQFUjwsNQJ7m/rEzaNsT34BZd1bLy2oAX2iIndiRvYc4zVOqql6cfWQ4PO0aR62JGG2Zz5ICoAyTETHAJ1RBG4vbvvbChUYvr0lAp0+IeIA+vpz6b4pBNLY0PNg2cWxEW2AJ2P5k7idr4qyw1KLiQOPtf7b4Nzh1FiCPCdp84Ed9r/ALGI/DCk0jABNJ2XVfax9IIOKt1Gyifwsd9My0BTyO/NpB8jxxtjM51XWrUCzGtjc8k+mH+arlb20nYGfzJ7/sYzPU6s1WaT4oNhI2A/TC4E3Jti+m3JlWQWprmoINQiIFoHinyuT9iMP8wKooVQpEyCByQSNQFx/wA1+BuDtmsp1FvmU2J8MFiPYgnytf2GG+e6qULhGUAmFi5OomAf6Y0qJEQQeN2knaKTi+SOqsG1VULBiZaZJtO53HMW2F7RijKVZAXXZWsBYzqA33Kkd/TvilOp6ab6rOZm0jUZO37v6Yjl64am8n6IO+99732O3HqMOo6pj8XWw56hZ1H8g0wYv9IN/efvjf8AWf8A5ePIY+ZdOzyF9IBgkRNo894mJH9sfTOqAfwRE/y468SpUCa4tIR9JTTROE+drQd1BkXYAj8bDf8AHDvIALRgwGG8m2/9v3fCfriUoDloC/XMQToJEepGm39WJ5JKqYsJfNgRzfjudagnUJI1MQRe0n05viVbrayEp6dAAWGttI7wLR9sWVunJUQwF+arFCKfh1MuzAWjwkMRA525U9SWlC00Xxg+NiRMgkQPKwOIrjJ9F6jJjCk2srfV4tJMfVEhT5zqYd7Y1j9WK16TTpHhB1WmIE/gcYrIZnQUuF0GZ9CTt7/li/8Aj/mP4mA9ZxeKSVA4H1fO5+kKZZmAG+9jKmObzFoxies51aiQkeHY94WBvB7j7YHz2dNOnRRFNS0sANQEXBkXG5tz7YTVqwqAk+E8iT598BJGUNibPVmLk48yCklv+Rj/AOhjgmrlo5/HEslTGp/+R/8A9TnBei3gFyy+Bzv5fv1xbk6qlCpjVxb8z647Lqy0mYbbX+x/P8cWdKzMKyaQQdzsbxefKNvPCtiNvYd0LLElHgEBnMEqC0ALCg2ab28jhwnUWDLTKeA+F1I0WAEAQYZYE3A42nGf6Y9Fqgp5iyFoDTZZMRG2mC0lu8+eHtPMI9d1zHhpsiNTgEEgkXvY+GZO0kAC+IZF8tksqtg3WVV6TCm0AKG0A2sIgA37n9nCtc4XZDYQOJ4+5Jww+JGVfFTA+WRpVib3+qRxsdjG4vuUuRIgQ178eff79sPi+k2JfAc/ELOy0ixlWuDJJBAFoO5vgRcgHjQ0TuD+fb74b5qgaiUhAFtSk+kG/sL/AO3viw0KmXYqQp06laoxkEwIm+w1Dfcr64TlSpC8mo6Lul5PQXRmqKNlUIWUiAAdyT6DaSDfDTIdP+SJZhU1ABjtpvwDMQNzuPviXRcytSmv+iqMAVlhJHcGZIHnx7YPWqrTpOmGMiDBja+y7cD9Mc0pbOeT2eZpmFxAqAbqwMG9rxEi3G/viBzB1aWAM9lNmixO2n2jY4nSVILFjvedlHltHebntbHlLObTBVjbxfcjjSY8vTC2LoU9Sy6pUVtTq5PhW2nwgkoVUgci5keW+D9IXwBxJMwxg2k+Zv8AbsMTrUwwGpmAm7AwCNyREEkeu0nAlf5ayC1jGlmWbxYCOPxEnBuzN6J0sw6tYppY3Vp30n+aCB+A/UHPmk31IWck2KmZM2sZ5BHa3GB811SSUcUpiAyPzAtfjed/0wP0k1SNK/LVoJAd9L6SRP1Lax2k2Anth1FrYUmUJl6+mdKpobxUUiWUk3WLXE8XuZXBVE1GGvSqhQDTpuVLqoEkXBAg20ntwSBjs3nFpvAJWqDLLBvFvEZvBaRtI2kXC2sy1gKhVFE+HVIDAclCLCZ2YH8cU2+x++0H9PGoErpqq5mAoUjgxBiV3t9pNgel1PlVs0gEeJTZYsRsBsBcfvZplcy8A06aogGnwLHPBLQebgSZGEteqFzTs0qvywSZvaI28gcBbtAXy5R/b/qC83mosDpJtpkDnsSPvhLVUPBNzEd48rYJNVgQSoK7Swmx8ztx+uCstktQuyiDEX234Ro374pFcS0EobMMkg89vbBlauzLqJ8MgaZtbaxvxjav8J0q+V+dRFRBTcrV1GWBsNvIsNMWKkzcYzHVOjfLK6PEpG9pnkHtuPwxTkro6Pcjy4+QFM4QrLaD5XA/f649DGdzffzwRTyzgEOCoNvCBwRbfywT07peo6SYJ2vH3Jt/3w8VfQya7KelL/qD1x9bzZnKsP8Abj530/phWsIW02IuPPH0g0iaLCOMdONUtnNmdtUZmi+micZPqOY8YLSVBMj1scbCtlyKUYyeeoX4n98/4wuWqNiSti49UqGq9RWKlmZt9tU/oY9MVldZljeAB7AAfgN8G08hDAwZOw28vf8Afphtl+mEiT3gEiZt22/S/F55tLpF7rpCDL5EttPrwPXtjQ9M6BTIDOzEc6TB9iQfywRQyzaCPoJNwRFh377TGGGVedKki5CgSBJ25ItMXnvhJzfUexJ5H0hdQ6cQpAGoHxSW/UXj0xVncjJJKf8ASJn1vYjbGjFIEso8Hyzp0WIjjjeI59MRq5XYhtY32v8AntM38sReSUZfIi8kovZisx0999LD2wR0jLvpqkzPy6u//wBph+Zxoa9C/Yen78sV9NpRrdoC/Ldd9yVjy+2LLLaLRyWheOnD5Qpkm4HG327YS5DLsrG3MGfXGurKCtpGxE35Pa1hG335wsr0GbxgKFXtueb8SJxoyrsEJU9mez6wxj9nFVPMMur/AHCCTvta+4jjD/O5IkFgJ8+887Yqy/Rmh5XxWiSIHJPOHc41so5RrYLQpiq4Jpa1hQVUkSRza8ne3P2xp0o+FQEA07WsAYgDaIA7E39cR6LkSpg0yKhhb7cbev8AbDd6HnN408f7p5n3jw+uObJPZzTdy0uhf4pAW9hKxMc6uwvNvLDXLiCQVsPCYEardid+DMHE8swRSCwCqP5YB53nc7e488Er1FCugnXYPZQLTYjeTbtfEZS5EW0z2sA0liTqEFjaDNzE2vHae3YLPZ4qv+no0gCJAIY7/wA17n8bzirMtUYMKY2IInYzH/qi5E7H7hU4axCySQXB3jsCwtEza3pgxQtNhqdSLOUChtQIAWUnjggTPH2jA9daqsWZAo0HSrLIJAj6tXgNu0YFp1B80UqtM6y4KusfSBtAkoI5kiww0frcuyAuaky5RDUAW0TpvqmTA/uA7VdIbjsBTqVOsFLa9OoqoVpkgEgsTqKlheDfe+F2ZzbvVFNWVfAdW7HbaDBIFjPG2H9TpSxr+YVdGUAhmVnMzpbuDaRpEyDgT4j6ZpR/CWDAtZACQbSrBo+rTJM/y8m2jKN0NFKxG+TCFRVVjU3W2xBEAAfUd2JA2nYKcWVq9Skig1UBOytskSTsxBJbew/LDjonTh/DBsy9Wan0ZdI1PI8IZyDoBFwBEWMztqOpfCuTNFfn0EQmFMMzFZH8zzqY8aj5YuoN9lVjd7MGtWQwaFqOSC5uZ0QpkGJmDIvFp2wAel1Wp6p1MwYPWYN/VMKtgduI0zvG7zqXQflLOWDVzMAFlEDaHN1JAm4I2HOBcx1CvThQqDUASUaT6RYn1G/kMBJXRlCSLGXQACSsW4JgiYF/b0GBqXTdTmoGJYLpgAQYaxPH7Hv6KdSqgeVXUJE/UZjxbfafxxVk0VC0PJ0jiC3a/wCE4motEpY5QVo9zGUDKajhgf8AdJX2UA/jb1jHv8PUAXSGuoJ8XJ7yJB+2LSwF3OsfVoUSI+0kg/09+YxXVzSk2Jp/7VI9f6bGItfBTfQU3XFmm+HMrr/iGpVRmcrXpaWWmCtam6EtTJS8jdbbgrvGMXls7Tc6alJA0W0llvqMgg/Q5NjaZ57NqfQaeRNN6+Z0VDZlphiUDbEkAGCRH/VH0474o+GGrqKtKumYdZAZf5wLjkgcgEm9pi2LNX2dkoqRGjQoFlX5ZD/zK0+Lj6vawvtPOLc7lyFUpTXUWPhACgC4JYkgwbbfhfCjptV3jL5hGn/w7kEkXtHMCRYgwN+WPU8lmMvTNMU2UFJUlCosJIQKLGBM/Sb+uJpShNOzncXGWyz4erxWGsBVJvO2rmIEDg27Y+l0unyv0NDCxF8fEsp8yoyQpUhhMjz52x9M+F/jM0MvVFW6LpFPSRrJJvYmdI3n9j0IztFJ41YXnOjEDSysJ2Pn5jGH6pkTTJlSfOMa7I/HdR6bMo1KG0lHBO4BB1D6QSSPq4x3VulLXFGpQZFq1F1PQaqCQPQ3YGO3A33wZUxIpxZ8t6rX8MD6iZMf39cN/hqvQUAKW+YQJ1G2rki8C0AemGHxb8NVcvTV3KnW0WGxHBt2gj0OMxX6USgYPzBUAyvaZgQfInEXGjoVNG9qZhQqkkeJgO+83Pl39sZ3qNMD/UDWG5mQOw/T3GFGWylFfqTXbdrg+2w+2Cct1aipZQgVD9WhALEAd4Ow4v3wsm/AOLXQb0zONULVDLK0zuWLfrPcE/e2H2VPI1Sb+IzH32P4eeMpQz7EwmxtAFwJ37iJnGl6dQQvTV6hUEhTcQATdiTM2k+X2xy5420RzRt0FfIVwfFojuLj0BIt5T3xR8rxEWBUEaQeD+9vfzw5z/TxTYqGJHBkQR9hhfVFMuEOlmWGBY6bH0Iv+FuJxFxlFWxFGS09Aj5YAbGRzP6bDHtHOaLlAVsP+GWYSRFhup5vMjbfBFbJxAFWxGoLv7G4n+/lgRcq7XDzq3JBFuCDBm3bvcYMU+wrFNbZKtUSodRimvctEQJ5BI9PM9sUUaawGD3FgNLASYABWJO+wB/mOCMh0VGL6qrEcgpaOw2F97cn1xqemdKp0wzFefDqAk/0zwPbf0xVx8FeCZ70TJIgR6gUu4gTTnf6fQ+fPYTYHr6UwrFCpqMQF0tJJI7A8RBUQZPe2DGpsIZiSQZJ7Hf+2FdT4ty1KmVr1DqVmUqBJIkxtZRpi5IvgtUuikYp6JUumZkJrKByx8UsAwHZT29yd44GMtnszoqAAlV1Adx2vqP4mI9saLJV802WarTNYLUJ0CoushSYEhb6gNoMwb3EnFZjpmYrVvkL46hMwF0BQZiZgU9uTO25IwI41YssMb0G5SrpprVqk03Nli5aTyv8gkrc9xsIn3LUKRcVZzLsviJA8OqOSqlmY9554waPgnqOnSadHQn/AIlWqHtFwu6qvH0+vfCbr1JspVKV6YouwBBoUwtMg9rDWI3HfFEkNihTbkjVHryfLXTQQDd2qOw03Mzr8UzeDa/qcUJ1enTY0wnyS25pO1wOyg88kSfXGRFYBRU+b4C28QwI7qCbeZgffEtOXQeCp4ng2IAncgtEqAe8TFjge2izUfsv9G8GfouFFao76dTSI7yeC0See++2OzIyDRSq1KgRiCEapAi8nSwBPNhI+2MP892sr6TteprUj3sRgmh1SvROmpSp1VNgZ8P/AEgb+YXnfA9pXYvDHd8UbrqHxHlspWYhjVd+xQ6VA20kjSLjz+8YHq/Er1VIoTWiSU0BJJBBGo+AjxcMf1xg84aZhhl0PBIUqbW3iCffFlDI5dkJT+Kp1G2YOsDuIkFx6kHDVUaA1G7NpUrtoANF6cGIEFbH+oWjn74UdQq0abBqnhItc2ngG1zhI6ZrKwxqGokqA5EjwnVpIJ8Jni57d8U9S6qubbRUSmmtgRUWBB7X7mxm/rGJxxLwPKCY8q9VVizAwJixmIwkOcDRE6dRkkzGoEwItfST3sLTiGV+E9Ly9ZCv8oWZJ7XgA/f0x51uiwpOFQBVI82N+4G1598OoxXQnBUxiIVZALA3vuRyb+fb8r4Kp1ysjS682uLgGQb/AJnCfLdU+fCvFPw6NQjV/LG8m3JiLjDul0zMKABVnzgYSVLs4JpXs0vT+n/NpwaYqJUJKsAoWrIMsQ11YDVyTG0RGGGWyq5dAlLJVwoMaVZHg2BH16hfiBzjK/CKV2y9TLI6roqMBvp8LSjLewBUW7Rtja5TrNZgUp1qSb01QoQwZbESAAbhoPMYevB2uvAL8QZBg+W/0qyVU1OGZiQQIJUlSUchSSoLA+E2MzhllerUs2j5J61JWKwNRBdpUGQqGJ3tqmJBXfGV6303qgKNXzaMouEC+EQsSFaRN4kyRNiMKa3w6cwWZkIrb/PRiCDuCykkVDMAnwkjmRJOkwcovQs63lTlKlWmwiGKqJHAB54vYfVBHkSry/WG06bCDI97bf5xruqOzRTzNQVqoXT4k0MwUWDMpYOQJM6ptuOQH6SrLJpKukxAX8yZJ9zi8XfRpNLsS9OdRUFXUS1/mAwoMm0T5RIM39cG5HqIaoVWmwAk8XtvM27247WOLn6Ar3M/j/fFrdL+W6w0RcW/DGehecGH1M/UqZc0qjs+kgpqEmywfFO3+2D62g5fqNRkVlCnxCCfUceeNDWBWL/h+4x2bralAAvcGbgg8R/nG5+AJq7MtXrVK8FwBTBAIVYHub/aY8sbPoy0v4eSESC0iOPTaIjz274TPlQf5QPSf74KXLf6WmSBMx++DafQdsDkgykmg+hUy7nxSOxC6bDbYnywpeqC507SY9Jt7xBwRlaRDA6jYzH6TvirKdPZWOkrcyPDYSTax24wjkjJxRp/4tqyy1j3X+3b3wM+UDg6tJYBipYbEAkcbzaOcAulXSQWA7aZEEd++Kuj/wATSL+NGBIJBJ4mI3iJP35xnxoW15JB1Hgqj5c/zsDExuGtMREnsPXF+WYBFpKQ1tmeFCz3mDE9uNtzgPLLX+Y/zWWpSYllRxrC3tGrsth74YZup8xVU0qelSIaZaLTHhGn09MRevpY82pJK6EXVeqZik+la9OmDsShuN7tpa0/0gDGqofElV6aNUylVwohquV0VaZgb+BpX0IkE4zXWum0SuhdS01BNOmB4Q5FySACZhblZ9cX/Cnw21M/Np5tqYkqyGgxlfJpG4MagARLCd8OuhklR9GoZKjXQHK1GhllncatMASpkiHhvpgxF4gApMt8FUEdyKhqFIHiRWIMkkyFBY8gT6C+IJ1lKWap0Q4SigIkjT4nUsXMiAS0XI3Yx5+0/ilS9UIwEkfzXaBvxLX72jjGYUkNM8uZ+c1HKui04CyzkMpA8ZKwVJngEe2+K6nS6bk0Hq16hIksIDIRuweToN9Pe/OMtR+LnY6GqlVYFdZA1oWgFhY2ETBnmMOUpPlKXirfMd9J1mKakSNC2Ai7E+c4nPRRPQwzHRUpEac7mKQOwNTUCRuZiT6SR+WFCfCuZqMaWbq083lmYsdRcVEMWZCNuAQCLTEbEf4qyuadVhkUAHQ876hpKGTu14vwObYD+EtdIoMxWSi7EKtMjW54uq2UcSzCLeWBvjaGtJ7G+a6ZSpwi0FBpmFd1vo0hdM28/CZm5NzOJ/D/AMLZOtSqU2o04dpJCqCNIGzQGU34PbzwZ1TKouqqWLuDFOdR3EmNIhV4lgT6TbC57qrPU00tYrvpVlLx4AxmIMNIJue+1sJFz5bOVt+5fgZde+HKPT8pV0UlzWXd9T1GcaqRgKAGAlSDsfMg+fzJeoOpIV2K7QTNux7432XybPULn/gKW1WuSTpgHki43kz6jBeY6P05qZ+XTOvSRqDEMG3NhA8/yGLRyKtjqaq2fPcvmNMEsVG0ifx/xiX/AL00sSCTNtQkf98aJ/hulW1UlqfKK+MtUHhIG5JkANewE9sKcv8ADlRqy0EQ1qkkDQbETCxY2tMnbfFVJM3JNWU0+paqVTVT107BjJFyfCbdiOe48sMMh0BytLMU/wDgKQ7azcmZIW1xNptsRMjGw+EfgF6VX5WY0QSSEIVi2kXGrTIAi5EE2iN8bbqOWV8vUoJTVZQhAICqRtG4At52HAk4TkMuTs+dZrMOVJYHXOkCO8Qd9oN7dr7wlyOWqOFYxJPINwP6Y3MSPFYWPGG1To1amFSSwAB1HwlZ3k33I/LfEcnQcmQrEqDEAm+0ewjftibmndHPPJ8eMQ+pW+UgSFIXiJg8nvI/flRSrA3FVTf9/VecX5P4ZzOYaTppr/ylm+wsB6n2OPM78LGk5XUWjnVo57aTfzGJcNbI/wDmlVsc5DIVEoFqJGvtBMmdRmASAbieJxkqvWGFRXIJKsCbeKxt2Acbg7agODfS0PjAOiO1NhrJEoNX0/V4SYBAI2AN8X9N6bQzl9YkiShpLN+Q4IY8c9sUjLts7oRGPUerDM06dZGDIRpMcNY7cA7ifTjAeYzdREJDe0DF2T+Gv4Z20vqp1B4lZI8wQQxmDz5+WCz0D5ngNQKCbEiNUHYE8798C1ZpYd2jLZVGzFUwmpjNlWT+GNDV6PWSnelU3k+A/jbGo6Xk6dJCtEKpEWJiTHLbnFdHNZp1OtKlEgwAGQg+ZMkgfu/FI568Gl6ZPyY2p0+oF/4b/wDQf7YozXT6pqhSjKY3ZSAByTbbGo6j/HhtNMIyOZJ1Tpng6gCI3kf4x4euVKCBK1JydMEt4lZgREEs0SJvf07F5nIVemintglL4eoMo1amI5nTb0E4rynwzRSodZZxuqmw9yPq9o9MH5euI1rs0HSx+nyEz57+Xoaup/FFOmTFKpWcQCqJJj12bzjbHPym2dPtY14AOu/DtM+PLmDzTMx7E7HyPfjGZAtGH5+O6IqEsrCbEFgCORuTtJtPAEYav8MJXqs61FWmQDAPiuJm8RO/O+LJ/chPEn9JiqOCsmPGuNtl/hfKUiSz6iOHcEfZQJPbBFXp+TN/lgMNtGoe8TB98JJ7Jv00mYesbn1xWjb40nUOgUmvRrAGJ01Ld+Rb974zdCkWJCiT2HljN6JywyRFjjybYsy+WapUWmsBmtewHqcbLpXwzlkj5rfMfeBIH2G/vhTLBKRg2E4YVc+KKh2QtTE6yp8SD+oLHiAvImY2xva+RygM/Ip9vpAj8OcCZ7pmXdfAug8EbehH7OHU0WXp5LYipZSlmitYAVKcfVEiQOQbg+R2wvqfDtIMxKRe0jA2W6ZQo1k0Vmo6muq1PBUgyVgyIjYLHA4traWfWo76XDgG8bfbv64MpNbQYwUv2MQfhmm29xe2GubyqVSZUagFWYuQIgemNPX6dSrLrpnSWvA2+3Ht9sZnNUnpVCHBWdjwfQ84DlJmacSnqq6URUUAKCB+FvS2FfTcmx1AMV1sGYjeZkwd47D2w0zdaQMA0a4VhgpujN2w6hTzdEn/AOKDUw1kZLgXMahdvc4UZSoy11Zf+JN6rKCWBL+GwsDKi0Hw73MuQWqsEQEliAP89hjf9K6JRytMFdLVeXIvJ4H9IHl7zhU5PsnBzk68GJznTM5VDF6TMpC6QoINmJvcE2jcHnGaz6z4KNGoHmH8BOrTxMEqASbRj6rUzr+Eabg7j7i3PaNsIviHroyyhtA8U3PJn8bfrgxq9HRKK7kZSj8L1KzK1dVFP6tRLhgReNHhImeT/YvPhmhlMvUIALVNwRbm5EGSYHMyLbHCVepVM0XYsJVS4pkXIXePuN++2DfhzodVgK9YsqkEKgEMB/UdQhd9iDh3aQqiqqKGB6oXNTZEVSpLeFi73AUzYCzQCeBxi2r1hWdEphgoEwbabDUAf5lMSPbzxJqxKfKU0qjwahWoo5urFvq1AW7ekDHy/rvX8wlR6dQNSbkE3YbgyCQ4JEggkdjjfUGOkbbrmdNEA6Hq6j4QBN5G/cTG/Y9sd0elmRXQusUpEwwNrm43N427eZxD4PpZlsvqq06isW+us2w3XSh8Sja9pJnsMaDK0FKxXrLY/wAjFZgAXP8ALvtJ3GJuMb2LLGpPkM6nxAlOppcoptA1C/pfcHAmdy7VXZ1lQewmfOR+vbCpui9LrySTUJ/m+dUMgdmDd+BbDPJ9Fy1JQtMVlXcAVagj21WwW0Vqxvk+mUVhhRSiwJ8KudInew8N/TfGc6t8DZRqzPQrijUP1IGGkE3nSBKkiDAIB95PY7CKT7GkktAHVvhfNZZQ1LNGovKqSGJ7gSdUDsZxD4SrZipUYlyyKhOomTqNhxM7zHue/Y7D3aA1TNT0/ONJZ6LajuRpM+9sPDXgAlTf+kE/ljsdiEnssuiVS47YpzuVRwuqmtQiwJMEehF747HY0GCS0A5vo1FlC6iBcQdiOBPEG4vNsZJ+jtQq6wS28S5Kn22n1Bx2Ow7bStGgk3TFXWemLmCNa0gRbVcMZPkBPa/3xrvgvIUKY+WKobSAFp6r7b7yfIC2Ox2GttbFlUXSNdl8mgOpAA3c3wJnsjqYF6avGzQJE+WOx2F8G8g+a6VTdGUiAbSLH9+WK8j06nQAWmLbyRJP9sdjsI5Og8UieaoUpBamhMQPAo/TEhkKRiUX1WR+Rx7jsBSfQeKoV9QymXVgFdwx41Tt5WwAegivDLWdG0lVZQNjP9XnNvL3x7jsVUn9yTSvoFr/AAuylAHpuFN9QKnfYbiffF+R+GVaozBkRvVgRx2v7Htjsdjc2M4RJL8ItSX/AP1OwBLaRVZVBIjjYW74xOczVd3IpvGqwUoHJO27AtMY9x2GjNvbJTjTSNH0rotQJGcdA5Ngiy3uFIHtA4vxgmj8Io76lrtp3g0r/fV+eOx2BLI0GKTdBNbLVcu5LZjVRCg3CIAdQBsCdh3iS3JF/OnfHOUryr5gIdgagHaBGwuLn1x2Ow+Nc1bNJUxrk3pVkPy6yOAd1IMCN4FwP7Dzwj+LOtNk1pOE+YhqfLMAkjUDBA5GpY85HOOx2Mkro12jMUs3TSpVqfIpUqqLqDqsCDJOqmYAMXLLBOxm2GmW+NlMioiupGkuu0ek2GPMdijin2Im0jQZZMvWEimrAgiQxiD5Tb2xc3SKLGmxprqpT8tjBK24Jkj/AB749x2IO06LJJq6E3xnmHpqjlopLq1tbcwEHoTPkdpxmR8Qsw0qoAfSbsPEsyJIiLCLnz9ex2KY9xJZVUgxsl/EhXUfLUE+AveJsoAAIIvdu/EThLm+sZqg3yw1SF2uDjsdgpkXI//Z"/>
          <p:cNvSpPr>
            <a:spLocks noChangeAspect="1" noChangeArrowheads="1"/>
          </p:cNvSpPr>
          <p:nvPr/>
        </p:nvSpPr>
        <p:spPr bwMode="auto">
          <a:xfrm>
            <a:off x="1524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5" name="Picture 21" descr="http://www.australia.com/contentimages/explore-things-to-see-do-natu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886200"/>
            <a:ext cx="4619625" cy="259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encrypted-tbn0.gstatic.com/images?q=tbn:ANd9GcQKxXsMfgcXW7EXC0ERZfRzllcLP9aVqigQRXcHTyYHskyJQ4E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83964"/>
            <a:ext cx="1600200" cy="159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4414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cheetah paw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562600"/>
            <a:ext cx="8826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19200" y="0"/>
            <a:ext cx="666855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6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Weekly Schedule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457200" y="1143000"/>
            <a:ext cx="358140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 dirty="0" smtClean="0">
                <a:latin typeface="Corbel" pitchFamily="34" charset="0"/>
              </a:rPr>
              <a:t>Monday</a:t>
            </a:r>
          </a:p>
          <a:p>
            <a:r>
              <a:rPr lang="en-US" dirty="0" smtClean="0">
                <a:latin typeface="Corbel" pitchFamily="34" charset="0"/>
              </a:rPr>
              <a:t>Music 8:00-8:30</a:t>
            </a:r>
            <a:br>
              <a:rPr lang="en-US" dirty="0" smtClean="0">
                <a:latin typeface="Corbel" pitchFamily="34" charset="0"/>
              </a:rPr>
            </a:br>
            <a:r>
              <a:rPr lang="en-US" dirty="0" smtClean="0">
                <a:latin typeface="Corbel" pitchFamily="34" charset="0"/>
              </a:rPr>
              <a:t>Computer 12:30-1:00</a:t>
            </a:r>
            <a:endParaRPr lang="en-US" dirty="0">
              <a:latin typeface="Corbel" pitchFamily="34" charset="0"/>
            </a:endParaRPr>
          </a:p>
          <a:p>
            <a:endParaRPr lang="en-US" u="sng" dirty="0" smtClean="0">
              <a:latin typeface="Corbel" pitchFamily="34" charset="0"/>
            </a:endParaRPr>
          </a:p>
          <a:p>
            <a:r>
              <a:rPr lang="en-US" u="sng" dirty="0" smtClean="0">
                <a:latin typeface="Corbel" pitchFamily="34" charset="0"/>
              </a:rPr>
              <a:t>Tuesday</a:t>
            </a:r>
          </a:p>
          <a:p>
            <a:r>
              <a:rPr lang="en-US" dirty="0" smtClean="0">
                <a:latin typeface="Corbel" pitchFamily="34" charset="0"/>
              </a:rPr>
              <a:t>PE**** 8:00-8:30</a:t>
            </a:r>
            <a:br>
              <a:rPr lang="en-US" dirty="0" smtClean="0">
                <a:latin typeface="Corbel" pitchFamily="34" charset="0"/>
              </a:rPr>
            </a:br>
            <a:r>
              <a:rPr lang="en-US" dirty="0" smtClean="0">
                <a:latin typeface="Corbel" pitchFamily="34" charset="0"/>
              </a:rPr>
              <a:t>Library 8:30-9:00</a:t>
            </a:r>
          </a:p>
          <a:p>
            <a:endParaRPr lang="en-US" u="sng" dirty="0" smtClean="0">
              <a:latin typeface="Corbel" pitchFamily="34" charset="0"/>
            </a:endParaRPr>
          </a:p>
          <a:p>
            <a:r>
              <a:rPr lang="en-US" u="sng" dirty="0" smtClean="0">
                <a:latin typeface="Corbel" pitchFamily="34" charset="0"/>
              </a:rPr>
              <a:t>Wednesday</a:t>
            </a:r>
            <a:endParaRPr lang="en-US" u="sng" dirty="0">
              <a:latin typeface="Corbel" pitchFamily="34" charset="0"/>
            </a:endParaRPr>
          </a:p>
          <a:p>
            <a:r>
              <a:rPr lang="en-US" dirty="0" smtClean="0">
                <a:latin typeface="Corbel" pitchFamily="34" charset="0"/>
              </a:rPr>
              <a:t>Music  8:00-8:30</a:t>
            </a:r>
            <a:br>
              <a:rPr lang="en-US" dirty="0" smtClean="0">
                <a:latin typeface="Corbel" pitchFamily="34" charset="0"/>
              </a:rPr>
            </a:br>
            <a:r>
              <a:rPr lang="en-US" dirty="0" smtClean="0">
                <a:latin typeface="Corbel" pitchFamily="34" charset="0"/>
              </a:rPr>
              <a:t>Computer 8:30-9:00</a:t>
            </a:r>
          </a:p>
          <a:p>
            <a:endParaRPr lang="en-US" dirty="0">
              <a:latin typeface="Corbel" pitchFamily="34" charset="0"/>
            </a:endParaRPr>
          </a:p>
          <a:p>
            <a:r>
              <a:rPr lang="en-US" u="sng" dirty="0">
                <a:latin typeface="Corbel" pitchFamily="34" charset="0"/>
              </a:rPr>
              <a:t>Thursday </a:t>
            </a:r>
          </a:p>
          <a:p>
            <a:r>
              <a:rPr lang="en-US" dirty="0" smtClean="0">
                <a:latin typeface="Corbel" pitchFamily="34" charset="0"/>
              </a:rPr>
              <a:t>PE 8:00-8:30</a:t>
            </a:r>
            <a:br>
              <a:rPr lang="en-US" dirty="0" smtClean="0">
                <a:latin typeface="Corbel" pitchFamily="34" charset="0"/>
              </a:rPr>
            </a:br>
            <a:r>
              <a:rPr lang="en-US" dirty="0" smtClean="0">
                <a:latin typeface="Corbel" pitchFamily="34" charset="0"/>
              </a:rPr>
              <a:t>Art 9:00-9:45</a:t>
            </a:r>
          </a:p>
          <a:p>
            <a:endParaRPr lang="en-US" dirty="0" smtClean="0">
              <a:latin typeface="Corbel" pitchFamily="34" charset="0"/>
            </a:endParaRPr>
          </a:p>
          <a:p>
            <a:endParaRPr lang="en-US" dirty="0" smtClean="0">
              <a:latin typeface="Corbel" pitchFamily="34" charset="0"/>
            </a:endParaRPr>
          </a:p>
          <a:p>
            <a:endParaRPr lang="en-US" dirty="0" smtClean="0">
              <a:latin typeface="Corbel" pitchFamily="34" charset="0"/>
            </a:endParaRPr>
          </a:p>
          <a:p>
            <a:r>
              <a:rPr lang="en-US" dirty="0" smtClean="0">
                <a:latin typeface="Corbel" pitchFamily="34" charset="0"/>
              </a:rPr>
              <a:t> </a:t>
            </a:r>
            <a:endParaRPr lang="en-US" sz="1100" dirty="0" smtClean="0">
              <a:latin typeface="Corbel" pitchFamily="34" charset="0"/>
            </a:endParaRPr>
          </a:p>
          <a:p>
            <a:endParaRPr lang="en-US" dirty="0" smtClean="0">
              <a:latin typeface="Corbel" pitchFamily="34" charset="0"/>
            </a:endParaRPr>
          </a:p>
          <a:p>
            <a:endParaRPr lang="en-US" dirty="0" smtClean="0">
              <a:latin typeface="Corbel" pitchFamily="34" charset="0"/>
            </a:endParaRPr>
          </a:p>
          <a:p>
            <a:endParaRPr lang="en-US" dirty="0">
              <a:latin typeface="Corbe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219200"/>
            <a:ext cx="3581400" cy="4770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>
                <a:latin typeface="+mn-lt"/>
              </a:rPr>
              <a:t>Friday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Corbel" pitchFamily="34" charset="0"/>
              </a:rPr>
              <a:t>PE***: 8:00-8:30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</a:rPr>
              <a:t>Buddies: 11:00-11:40</a:t>
            </a:r>
            <a:br>
              <a:rPr lang="en-US" dirty="0" smtClean="0">
                <a:latin typeface="+mn-lt"/>
              </a:rPr>
            </a:br>
            <a:endParaRPr lang="en-US" sz="1400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u="sng" dirty="0">
                <a:latin typeface="+mn-lt"/>
              </a:rPr>
              <a:t>EVERYDAY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 smtClean="0">
                <a:latin typeface="+mn-lt"/>
              </a:rPr>
              <a:t>Reading / Writing Workshop</a:t>
            </a: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>
                <a:latin typeface="+mn-lt"/>
              </a:rPr>
              <a:t> Math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>
                <a:latin typeface="+mn-lt"/>
              </a:rPr>
              <a:t> Science or Social Studies – 	alternating units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Lunch: 11:40-12:10</a:t>
            </a: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2000" dirty="0">
                <a:latin typeface="+mn-lt"/>
              </a:rPr>
              <a:t> Recess: </a:t>
            </a:r>
            <a:r>
              <a:rPr lang="en-US" sz="2000" dirty="0" smtClean="0">
                <a:latin typeface="+mn-lt"/>
              </a:rPr>
              <a:t>12:10-112:30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0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0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5181600"/>
            <a:ext cx="365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***Appropriate dress and shoes for PE days are required.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Parent Communication</a:t>
            </a:r>
            <a:endParaRPr lang="en-US" sz="4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 w="98425">
            <a:gradFill flip="none" rotWithShape="1">
              <a:gsLst>
                <a:gs pos="0">
                  <a:schemeClr val="accent1"/>
                </a:gs>
                <a:gs pos="39999">
                  <a:schemeClr val="accent1">
                    <a:lumMod val="60000"/>
                    <a:lumOff val="40000"/>
                  </a:schemeClr>
                </a:gs>
                <a:gs pos="70000">
                  <a:schemeClr val="tx2">
                    <a:alpha val="2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500" dirty="0" smtClean="0"/>
              <a:t>In order to provide the best education possible for your student, we need to work as a TEAM.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2500" dirty="0" smtClean="0"/>
              <a:t>There several lines of communication available. </a:t>
            </a:r>
          </a:p>
          <a:p>
            <a:pPr lvl="1"/>
            <a:r>
              <a:rPr lang="en-US" sz="2100" dirty="0" smtClean="0"/>
              <a:t>Email </a:t>
            </a:r>
            <a:r>
              <a:rPr lang="en-US" sz="2100" i="1" dirty="0" smtClean="0"/>
              <a:t>(preferred)</a:t>
            </a:r>
          </a:p>
          <a:p>
            <a:pPr lvl="1"/>
            <a:r>
              <a:rPr lang="en-US" sz="2100" dirty="0" smtClean="0"/>
              <a:t>Notes</a:t>
            </a:r>
          </a:p>
          <a:p>
            <a:pPr lvl="1"/>
            <a:r>
              <a:rPr lang="en-US" sz="2100" dirty="0" smtClean="0"/>
              <a:t>Friday Folder</a:t>
            </a:r>
          </a:p>
          <a:p>
            <a:pPr lvl="1"/>
            <a:r>
              <a:rPr lang="en-US" sz="2100" dirty="0" smtClean="0"/>
              <a:t>Agenda</a:t>
            </a:r>
          </a:p>
          <a:p>
            <a:pPr lvl="1"/>
            <a:r>
              <a:rPr lang="en-US" sz="2100" dirty="0" smtClean="0"/>
              <a:t>Scheduled Conferences</a:t>
            </a:r>
          </a:p>
          <a:p>
            <a:pPr lvl="1"/>
            <a:r>
              <a:rPr lang="en-US" sz="2100" dirty="0" smtClean="0"/>
              <a:t>School Phone</a:t>
            </a:r>
          </a:p>
          <a:p>
            <a:pPr lvl="1"/>
            <a:endParaRPr lang="en-US" sz="2100" dirty="0" smtClean="0"/>
          </a:p>
          <a:p>
            <a:pPr lvl="1">
              <a:buNone/>
            </a:pPr>
            <a:endParaRPr lang="en-US" sz="1000" dirty="0" smtClean="0"/>
          </a:p>
          <a:p>
            <a:r>
              <a:rPr lang="en-US" sz="2500" dirty="0" smtClean="0"/>
              <a:t>Before leaving tonight, please add your contact information on the class directory!</a:t>
            </a:r>
          </a:p>
        </p:txBody>
      </p:sp>
      <p:pic>
        <p:nvPicPr>
          <p:cNvPr id="5127" name="Picture 7" descr="C:\Documents and Settings\jshepherd\Local Settings\Temporary Internet Files\Content.IE5\RA7KY20Q\MCj0426084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2819400"/>
            <a:ext cx="2133600" cy="18908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7065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Parent Conferences</a:t>
            </a:r>
            <a:endParaRPr lang="en-US" sz="4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 w="98425">
            <a:gradFill flip="none" rotWithShape="1">
              <a:gsLst>
                <a:gs pos="0">
                  <a:schemeClr val="accent1"/>
                </a:gs>
                <a:gs pos="39999">
                  <a:schemeClr val="accent1">
                    <a:lumMod val="60000"/>
                    <a:lumOff val="40000"/>
                  </a:schemeClr>
                </a:gs>
                <a:gs pos="70000">
                  <a:schemeClr val="tx2">
                    <a:alpha val="2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/>
          </a:bodyPr>
          <a:lstStyle/>
          <a:p>
            <a:r>
              <a:rPr lang="en-US" sz="2500" dirty="0" smtClean="0"/>
              <a:t>The sign-up schedule for parent conferences is on the back table.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2500" dirty="0" smtClean="0"/>
              <a:t>Conferences will be scheduled for the last two weeks in October just as the 1</a:t>
            </a:r>
            <a:r>
              <a:rPr lang="en-US" sz="2500" baseline="30000" dirty="0" smtClean="0"/>
              <a:t>st</a:t>
            </a:r>
            <a:r>
              <a:rPr lang="en-US" sz="2500" dirty="0" smtClean="0"/>
              <a:t> quarter is coming to a close.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2500" dirty="0" smtClean="0"/>
              <a:t>Any conferences before or after that will be either parent requested or teacher requested</a:t>
            </a:r>
          </a:p>
          <a:p>
            <a:pPr>
              <a:buNone/>
            </a:pPr>
            <a:endParaRPr lang="en-US" sz="2500" dirty="0" smtClean="0"/>
          </a:p>
        </p:txBody>
      </p:sp>
      <p:pic>
        <p:nvPicPr>
          <p:cNvPr id="8" name="Picture 7" descr="C:\Documents and Settings\nlamb.TEACH.000\Local Settings\Temporary Internet Files\Content.IE5\VR88FNC7\MC900290800[1].wm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800600"/>
            <a:ext cx="21717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7280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Scholastic Book Orders</a:t>
            </a:r>
            <a:endParaRPr lang="en-US" sz="4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 w="98425">
            <a:gradFill flip="none" rotWithShape="1">
              <a:gsLst>
                <a:gs pos="0">
                  <a:schemeClr val="accent1"/>
                </a:gs>
                <a:gs pos="39999">
                  <a:schemeClr val="accent1">
                    <a:lumMod val="60000"/>
                    <a:lumOff val="40000"/>
                  </a:schemeClr>
                </a:gs>
                <a:gs pos="70000">
                  <a:schemeClr val="tx2">
                    <a:alpha val="2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029200"/>
          </a:xfrm>
        </p:spPr>
        <p:txBody>
          <a:bodyPr>
            <a:noAutofit/>
          </a:bodyPr>
          <a:lstStyle/>
          <a:p>
            <a:r>
              <a:rPr lang="en-US" sz="2200" dirty="0" smtClean="0"/>
              <a:t>In our classroom, I will be distributing Scholastic Book Flyers on a monthly basis.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If you are interested in participating in this book club program, you have the option of ordering through the classroom or online. Orders placed online will ship faster </a:t>
            </a:r>
            <a:r>
              <a:rPr lang="en-US" sz="2200" dirty="0" smtClean="0">
                <a:sym typeface="Wingdings" pitchFamily="2" charset="2"/>
              </a:rPr>
              <a:t></a:t>
            </a: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Whether ordering online or by check, ordering through Scholastic provides the classroom with points and coupons that I can use to get free books for the classroom. (Which we all love!)</a:t>
            </a:r>
          </a:p>
          <a:p>
            <a:pPr>
              <a:buNone/>
            </a:pPr>
            <a:endParaRPr lang="en-US" sz="800" dirty="0" smtClean="0">
              <a:hlinkClick r:id="rId3"/>
            </a:endParaRPr>
          </a:p>
          <a:p>
            <a:pPr>
              <a:buNone/>
            </a:pPr>
            <a:endParaRPr lang="en-US" sz="20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41929174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Newsletters</a:t>
            </a:r>
            <a:endParaRPr lang="en-US" sz="4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 w="98425">
            <a:gradFill flip="none" rotWithShape="1">
              <a:gsLst>
                <a:gs pos="0">
                  <a:schemeClr val="accent1"/>
                </a:gs>
                <a:gs pos="39999">
                  <a:schemeClr val="accent1">
                    <a:lumMod val="60000"/>
                    <a:lumOff val="40000"/>
                  </a:schemeClr>
                </a:gs>
                <a:gs pos="70000">
                  <a:schemeClr val="tx2">
                    <a:alpha val="2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400" y="1481329"/>
            <a:ext cx="8534400" cy="3090671"/>
          </a:xfrm>
        </p:spPr>
        <p:txBody>
          <a:bodyPr>
            <a:normAutofit/>
          </a:bodyPr>
          <a:lstStyle/>
          <a:p>
            <a:r>
              <a:rPr lang="en-US" dirty="0" smtClean="0"/>
              <a:t>Each month a grade level newsletter is sent home. 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dirty="0" smtClean="0"/>
              <a:t>I will also be sending home a newsletter about the events in our class, and ways you can help your student at home.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2051" name="Picture 3" descr="C:\Documents and Settings\nlamb\Local Settings\Temporary Internet Files\Content.IE5\8C4BN5OZ\MC90014956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7188" y="3629025"/>
            <a:ext cx="3184525" cy="2571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7711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038225"/>
          </a:xfrm>
        </p:spPr>
        <p:txBody>
          <a:bodyPr>
            <a:noAutofit/>
          </a:bodyPr>
          <a:lstStyle/>
          <a:p>
            <a:r>
              <a:rPr lang="en-US" sz="3600" dirty="0" smtClean="0"/>
              <a:t>Be a </a:t>
            </a:r>
            <a:r>
              <a:rPr lang="en-US" sz="3600" dirty="0" err="1" smtClean="0"/>
              <a:t>PAWSitive</a:t>
            </a:r>
            <a:r>
              <a:rPr lang="en-US" sz="3600" dirty="0" smtClean="0"/>
              <a:t> part of the Pride: </a:t>
            </a:r>
            <a:endParaRPr lang="en-US" sz="36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 w="98425">
            <a:gradFill flip="none" rotWithShape="1">
              <a:gsLst>
                <a:gs pos="0">
                  <a:schemeClr val="accent1"/>
                </a:gs>
                <a:gs pos="39999">
                  <a:schemeClr val="accent1">
                    <a:lumMod val="60000"/>
                    <a:lumOff val="40000"/>
                  </a:schemeClr>
                </a:gs>
                <a:gs pos="70000">
                  <a:schemeClr val="tx2">
                    <a:alpha val="2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6"/>
          <p:cNvSpPr txBox="1">
            <a:spLocks/>
          </p:cNvSpPr>
          <p:nvPr/>
        </p:nvSpPr>
        <p:spPr>
          <a:xfrm>
            <a:off x="533400" y="3962400"/>
            <a:ext cx="8229600" cy="2667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447800"/>
            <a:ext cx="3662933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457200" y="1371600"/>
            <a:ext cx="4114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Our school is a PBIS (Positive Behavior Intervention and Support) school, and this is our slogan. </a:t>
            </a:r>
          </a:p>
          <a:p>
            <a:endParaRPr lang="en-US" sz="2000" dirty="0" smtClean="0"/>
          </a:p>
          <a:p>
            <a:r>
              <a:rPr lang="en-US" sz="2000" dirty="0" smtClean="0"/>
              <a:t>Students earn individual tickets when they are “caught being extra good.” If their name is drawn from the grade level drawer, they go on the morning show for recognition and a reward.</a:t>
            </a:r>
          </a:p>
          <a:p>
            <a:endParaRPr lang="en-US" sz="2000" dirty="0" smtClean="0"/>
          </a:p>
          <a:p>
            <a:r>
              <a:rPr lang="en-US" sz="2000" dirty="0" smtClean="0"/>
              <a:t>Whole classes can also earn tickets for a classroom reward.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49446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How we show our PAWS in fourth grade: </a:t>
            </a: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143000"/>
            <a:ext cx="9144000" cy="1588"/>
          </a:xfrm>
          <a:prstGeom prst="line">
            <a:avLst/>
          </a:prstGeom>
          <a:ln w="98425">
            <a:gradFill flip="none" rotWithShape="1">
              <a:gsLst>
                <a:gs pos="0">
                  <a:schemeClr val="accent1"/>
                </a:gs>
                <a:gs pos="39999">
                  <a:schemeClr val="accent1">
                    <a:lumMod val="60000"/>
                    <a:lumOff val="40000"/>
                  </a:schemeClr>
                </a:gs>
                <a:gs pos="70000">
                  <a:schemeClr val="tx2">
                    <a:alpha val="25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6"/>
          <p:cNvSpPr txBox="1">
            <a:spLocks/>
          </p:cNvSpPr>
          <p:nvPr/>
        </p:nvSpPr>
        <p:spPr>
          <a:xfrm>
            <a:off x="533400" y="3962400"/>
            <a:ext cx="8229600" cy="2667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 t="14553" b="17067"/>
          <a:stretch>
            <a:fillRect/>
          </a:stretch>
        </p:blipFill>
        <p:spPr bwMode="auto">
          <a:xfrm>
            <a:off x="512064" y="1447800"/>
            <a:ext cx="837793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7516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4336</TotalTime>
  <Words>765</Words>
  <Application>Microsoft Office PowerPoint</Application>
  <PresentationFormat>On-screen Show (4:3)</PresentationFormat>
  <Paragraphs>165</Paragraphs>
  <Slides>18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Berlin Sans FB Demi</vt:lpstr>
      <vt:lpstr>Calibri</vt:lpstr>
      <vt:lpstr>Consolas</vt:lpstr>
      <vt:lpstr>Corbel</vt:lpstr>
      <vt:lpstr>Wingdings</vt:lpstr>
      <vt:lpstr>Wingdings 2</vt:lpstr>
      <vt:lpstr>Wingdings 3</vt:lpstr>
      <vt:lpstr>Metro</vt:lpstr>
      <vt:lpstr>Acrobat Document</vt:lpstr>
      <vt:lpstr>PowerPoint Presentation</vt:lpstr>
      <vt:lpstr>PowerPoint Presentation</vt:lpstr>
      <vt:lpstr>PowerPoint Presentation</vt:lpstr>
      <vt:lpstr>Parent Communication</vt:lpstr>
      <vt:lpstr>Parent Conferences</vt:lpstr>
      <vt:lpstr>Scholastic Book Orders</vt:lpstr>
      <vt:lpstr>Newsletters</vt:lpstr>
      <vt:lpstr>Be a PAWSitive part of the Pride: </vt:lpstr>
      <vt:lpstr>How we show our PAWS in fourth grade: </vt:lpstr>
      <vt:lpstr>PowerPoint Presentation</vt:lpstr>
      <vt:lpstr>Homework  Policy  </vt:lpstr>
      <vt:lpstr>PowerPoint Presentation</vt:lpstr>
      <vt:lpstr>Reading 20 minutes each night…</vt:lpstr>
      <vt:lpstr>Another way of looking at it… </vt:lpstr>
      <vt:lpstr>Grading Policies &amp; Procedures</vt:lpstr>
      <vt:lpstr>SOL Testing</vt:lpstr>
      <vt:lpstr>First Nine Weeks Plans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BMS</dc:creator>
  <cp:lastModifiedBy>Beth Linden</cp:lastModifiedBy>
  <cp:revision>134</cp:revision>
  <dcterms:created xsi:type="dcterms:W3CDTF">2008-09-14T14:14:24Z</dcterms:created>
  <dcterms:modified xsi:type="dcterms:W3CDTF">2014-10-17T19:40:46Z</dcterms:modified>
</cp:coreProperties>
</file>